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6" r:id="rId2"/>
    <p:sldId id="353" r:id="rId3"/>
    <p:sldId id="355" r:id="rId4"/>
    <p:sldId id="354" r:id="rId5"/>
    <p:sldId id="356" r:id="rId6"/>
    <p:sldId id="358" r:id="rId7"/>
    <p:sldId id="359" r:id="rId8"/>
    <p:sldId id="360" r:id="rId9"/>
    <p:sldId id="361" r:id="rId10"/>
    <p:sldId id="362" r:id="rId11"/>
    <p:sldId id="364" r:id="rId12"/>
    <p:sldId id="365" r:id="rId13"/>
    <p:sldId id="366" r:id="rId14"/>
    <p:sldId id="367" r:id="rId15"/>
    <p:sldId id="368" r:id="rId16"/>
    <p:sldId id="369" r:id="rId17"/>
    <p:sldId id="371" r:id="rId18"/>
    <p:sldId id="372" r:id="rId19"/>
    <p:sldId id="373" r:id="rId20"/>
    <p:sldId id="374" r:id="rId21"/>
    <p:sldId id="375" r:id="rId22"/>
    <p:sldId id="331" r:id="rId23"/>
    <p:sldId id="376" r:id="rId24"/>
    <p:sldId id="377" r:id="rId25"/>
    <p:sldId id="378" r:id="rId26"/>
    <p:sldId id="350" r:id="rId27"/>
    <p:sldId id="352" r:id="rId28"/>
    <p:sldId id="351" r:id="rId29"/>
    <p:sldId id="379" r:id="rId30"/>
    <p:sldId id="380" r:id="rId31"/>
    <p:sldId id="326" r:id="rId3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A2A2"/>
    <a:srgbClr val="0000FF"/>
    <a:srgbClr val="19386D"/>
    <a:srgbClr val="6B6B6B"/>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8" d="100"/>
          <a:sy n="78" d="100"/>
        </p:scale>
        <p:origin x="648" y="62"/>
      </p:cViewPr>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인하" userId="fb3fc2dc-fe09-4915-8bfc-975b5ec8fcad" providerId="ADAL" clId="{0C419C84-826F-4CDB-9725-831233256D60}"/>
    <pc:docChg chg="modSld">
      <pc:chgData name="김인하" userId="fb3fc2dc-fe09-4915-8bfc-975b5ec8fcad" providerId="ADAL" clId="{0C419C84-826F-4CDB-9725-831233256D60}" dt="2022-03-02T14:40:43.518" v="5" actId="1076"/>
      <pc:docMkLst>
        <pc:docMk/>
      </pc:docMkLst>
      <pc:sldChg chg="modSp mod">
        <pc:chgData name="김인하" userId="fb3fc2dc-fe09-4915-8bfc-975b5ec8fcad" providerId="ADAL" clId="{0C419C84-826F-4CDB-9725-831233256D60}" dt="2022-03-02T07:50:39.455" v="0" actId="20577"/>
        <pc:sldMkLst>
          <pc:docMk/>
          <pc:sldMk cId="3028607069" sldId="331"/>
        </pc:sldMkLst>
        <pc:spChg chg="mod">
          <ac:chgData name="김인하" userId="fb3fc2dc-fe09-4915-8bfc-975b5ec8fcad" providerId="ADAL" clId="{0C419C84-826F-4CDB-9725-831233256D60}" dt="2022-03-02T07:50:39.455" v="0" actId="20577"/>
          <ac:spMkLst>
            <pc:docMk/>
            <pc:sldMk cId="3028607069" sldId="331"/>
            <ac:spMk id="12" creationId="{72B55F7E-2C63-44AA-A40B-5702C4322A4C}"/>
          </ac:spMkLst>
        </pc:spChg>
      </pc:sldChg>
      <pc:sldChg chg="modSp mod">
        <pc:chgData name="김인하" userId="fb3fc2dc-fe09-4915-8bfc-975b5ec8fcad" providerId="ADAL" clId="{0C419C84-826F-4CDB-9725-831233256D60}" dt="2022-03-02T14:40:43.518" v="5" actId="1076"/>
        <pc:sldMkLst>
          <pc:docMk/>
          <pc:sldMk cId="641693838" sldId="377"/>
        </pc:sldMkLst>
        <pc:spChg chg="mod">
          <ac:chgData name="김인하" userId="fb3fc2dc-fe09-4915-8bfc-975b5ec8fcad" providerId="ADAL" clId="{0C419C84-826F-4CDB-9725-831233256D60}" dt="2022-03-02T14:40:39.379" v="4" actId="1076"/>
          <ac:spMkLst>
            <pc:docMk/>
            <pc:sldMk cId="641693838" sldId="377"/>
            <ac:spMk id="11" creationId="{0D7319CE-A794-4E32-BF65-D584D7A2B32E}"/>
          </ac:spMkLst>
        </pc:spChg>
        <pc:spChg chg="mod">
          <ac:chgData name="김인하" userId="fb3fc2dc-fe09-4915-8bfc-975b5ec8fcad" providerId="ADAL" clId="{0C419C84-826F-4CDB-9725-831233256D60}" dt="2022-03-02T14:40:43.518" v="5" actId="1076"/>
          <ac:spMkLst>
            <pc:docMk/>
            <pc:sldMk cId="641693838" sldId="377"/>
            <ac:spMk id="14" creationId="{EE163C89-E598-40A8-A0D6-021DA916B19B}"/>
          </ac:spMkLst>
        </pc:spChg>
      </pc:sldChg>
      <pc:sldChg chg="modSp mod">
        <pc:chgData name="김인하" userId="fb3fc2dc-fe09-4915-8bfc-975b5ec8fcad" providerId="ADAL" clId="{0C419C84-826F-4CDB-9725-831233256D60}" dt="2022-03-02T14:40:26.064" v="2" actId="1076"/>
        <pc:sldMkLst>
          <pc:docMk/>
          <pc:sldMk cId="3354002226" sldId="378"/>
        </pc:sldMkLst>
        <pc:spChg chg="mod">
          <ac:chgData name="김인하" userId="fb3fc2dc-fe09-4915-8bfc-975b5ec8fcad" providerId="ADAL" clId="{0C419C84-826F-4CDB-9725-831233256D60}" dt="2022-03-02T14:40:26.064" v="2" actId="1076"/>
          <ac:spMkLst>
            <pc:docMk/>
            <pc:sldMk cId="3354002226" sldId="378"/>
            <ac:spMk id="11" creationId="{0D7319CE-A794-4E32-BF65-D584D7A2B3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E3A14-DB70-4BB8-918B-981E7E51D7D0}" type="datetimeFigureOut">
              <a:rPr lang="ko-KR" altLang="en-US" smtClean="0"/>
              <a:t>2022-03-02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05F24-6A4E-401E-A9E8-76D5DCC268CE}" type="slidenum">
              <a:rPr lang="ko-KR" altLang="en-US" smtClean="0"/>
              <a:t>‹#›</a:t>
            </a:fld>
            <a:endParaRPr lang="ko-KR" altLang="en-US"/>
          </a:p>
        </p:txBody>
      </p:sp>
    </p:spTree>
    <p:extLst>
      <p:ext uri="{BB962C8B-B14F-4D97-AF65-F5344CB8AC3E}">
        <p14:creationId xmlns:p14="http://schemas.microsoft.com/office/powerpoint/2010/main" val="23971857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FDBA49A-4B9E-4E42-BC08-14F01DE2FDF4}"/>
              </a:ext>
            </a:extLst>
          </p:cNvPr>
          <p:cNvSpPr/>
          <p:nvPr userDrawn="1"/>
        </p:nvSpPr>
        <p:spPr>
          <a:xfrm>
            <a:off x="5085212" y="3513504"/>
            <a:ext cx="2021574" cy="2021574"/>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E31EA148-D190-4B6D-8FD2-508F73470989}"/>
              </a:ext>
            </a:extLst>
          </p:cNvPr>
          <p:cNvSpPr>
            <a:spLocks noGrp="1"/>
          </p:cNvSpPr>
          <p:nvPr>
            <p:ph type="ctrTitle" hasCustomPrompt="1"/>
          </p:nvPr>
        </p:nvSpPr>
        <p:spPr>
          <a:xfrm>
            <a:off x="1523999" y="1155187"/>
            <a:ext cx="9144000" cy="2021574"/>
          </a:xfrm>
        </p:spPr>
        <p:txBody>
          <a:bodyPr anchor="b">
            <a:normAutofit/>
          </a:bodyPr>
          <a:lstStyle>
            <a:lvl1pPr algn="ctr">
              <a:defRPr sz="4400" b="1">
                <a:solidFill>
                  <a:srgbClr val="19386D"/>
                </a:solidFill>
              </a:defRPr>
            </a:lvl1pPr>
          </a:lstStyle>
          <a:p>
            <a:r>
              <a:rPr lang="en-US" altLang="ko-KR" dirty="0"/>
              <a:t>Title of the Presentation</a:t>
            </a:r>
            <a:endParaRPr lang="ko-KR" altLang="en-US" dirty="0"/>
          </a:p>
        </p:txBody>
      </p:sp>
      <p:sp>
        <p:nvSpPr>
          <p:cNvPr id="3" name="부제목 2">
            <a:extLst>
              <a:ext uri="{FF2B5EF4-FFF2-40B4-BE49-F238E27FC236}">
                <a16:creationId xmlns:a16="http://schemas.microsoft.com/office/drawing/2014/main" id="{CACC0DEA-CBBB-4448-A056-528ADA134BCB}"/>
              </a:ext>
            </a:extLst>
          </p:cNvPr>
          <p:cNvSpPr>
            <a:spLocks noGrp="1"/>
          </p:cNvSpPr>
          <p:nvPr>
            <p:ph type="subTitle" idx="1" hasCustomPrompt="1"/>
          </p:nvPr>
        </p:nvSpPr>
        <p:spPr>
          <a:xfrm>
            <a:off x="1523999" y="3943326"/>
            <a:ext cx="9144000" cy="711801"/>
          </a:xfrm>
        </p:spPr>
        <p:txBody>
          <a:bodyPr>
            <a:normAutofit/>
          </a:bodyPr>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dirty="0" err="1"/>
              <a:t>Dongsuk</a:t>
            </a:r>
            <a:r>
              <a:rPr lang="en-US" altLang="ko-KR" dirty="0"/>
              <a:t> Jeon</a:t>
            </a:r>
            <a:br>
              <a:rPr lang="en-US" altLang="ko-KR" dirty="0"/>
            </a:br>
            <a:r>
              <a:rPr lang="en-US" altLang="ko-KR" dirty="0"/>
              <a:t>djeon1@snu.ac.kr</a:t>
            </a:r>
            <a:endParaRPr lang="ko-KR" altLang="en-US" dirty="0"/>
          </a:p>
        </p:txBody>
      </p:sp>
      <p:pic>
        <p:nvPicPr>
          <p:cNvPr id="6" name="그림 5">
            <a:extLst>
              <a:ext uri="{FF2B5EF4-FFF2-40B4-BE49-F238E27FC236}">
                <a16:creationId xmlns:a16="http://schemas.microsoft.com/office/drawing/2014/main" id="{A6E5EA0F-69D1-4FBF-A128-9CA35B1E84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7996" y="5698836"/>
            <a:ext cx="6096006" cy="372182"/>
          </a:xfrm>
          <a:prstGeom prst="rect">
            <a:avLst/>
          </a:prstGeom>
        </p:spPr>
      </p:pic>
      <p:sp>
        <p:nvSpPr>
          <p:cNvPr id="10" name="TextBox 9">
            <a:extLst>
              <a:ext uri="{FF2B5EF4-FFF2-40B4-BE49-F238E27FC236}">
                <a16:creationId xmlns:a16="http://schemas.microsoft.com/office/drawing/2014/main" id="{21E9E3C2-A2CC-497F-A84B-7FDA1571DFB6}"/>
              </a:ext>
            </a:extLst>
          </p:cNvPr>
          <p:cNvSpPr txBox="1"/>
          <p:nvPr userDrawn="1"/>
        </p:nvSpPr>
        <p:spPr>
          <a:xfrm>
            <a:off x="3504168" y="4603855"/>
            <a:ext cx="5183662" cy="762260"/>
          </a:xfrm>
          <a:prstGeom prst="rect">
            <a:avLst/>
          </a:prstGeom>
          <a:noFill/>
        </p:spPr>
        <p:txBody>
          <a:bodyPr wrap="none" rtlCol="0">
            <a:spAutoFit/>
          </a:bodyPr>
          <a:lstStyle/>
          <a:p>
            <a:pPr algn="ctr">
              <a:lnSpc>
                <a:spcPct val="150000"/>
              </a:lnSpc>
            </a:pPr>
            <a:r>
              <a:rPr lang="en-US" altLang="ko-KR" sz="1500" dirty="0">
                <a:solidFill>
                  <a:schemeClr val="tx1"/>
                </a:solidFill>
                <a:latin typeface="+mj-lt"/>
              </a:rPr>
              <a:t>Graduate School of Convergence Science and Technology</a:t>
            </a:r>
          </a:p>
          <a:p>
            <a:pPr algn="ctr">
              <a:lnSpc>
                <a:spcPct val="150000"/>
              </a:lnSpc>
            </a:pPr>
            <a:r>
              <a:rPr lang="en-US" altLang="ko-KR" sz="1500" dirty="0">
                <a:solidFill>
                  <a:schemeClr val="tx1"/>
                </a:solidFill>
                <a:latin typeface="+mj-lt"/>
              </a:rPr>
              <a:t>Seoul National </a:t>
            </a:r>
            <a:r>
              <a:rPr lang="en-US" altLang="ko-KR" sz="1600" dirty="0">
                <a:solidFill>
                  <a:schemeClr val="tx1"/>
                </a:solidFill>
                <a:latin typeface="+mj-lt"/>
              </a:rPr>
              <a:t>University</a:t>
            </a:r>
          </a:p>
        </p:txBody>
      </p:sp>
    </p:spTree>
    <p:extLst>
      <p:ext uri="{BB962C8B-B14F-4D97-AF65-F5344CB8AC3E}">
        <p14:creationId xmlns:p14="http://schemas.microsoft.com/office/powerpoint/2010/main" val="321550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구역 머리글">
    <p:bg>
      <p:bgPr>
        <a:solidFill>
          <a:srgbClr val="19386D">
            <a:alpha val="85000"/>
          </a:srgbClr>
        </a:solidFill>
        <a:effectLst/>
      </p:bgPr>
    </p:bg>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5452919" y="2731078"/>
            <a:ext cx="757381" cy="1108075"/>
          </a:xfrm>
        </p:spPr>
        <p:txBody>
          <a:bodyPr anchor="b">
            <a:noAutofit/>
          </a:bodyPr>
          <a:lstStyle>
            <a:lvl1pPr>
              <a:defRPr sz="9000">
                <a:solidFill>
                  <a:schemeClr val="bg1"/>
                </a:solidFill>
                <a:latin typeface="HY견고딕" panose="02030600000101010101" pitchFamily="18" charset="-127"/>
                <a:ea typeface="HY견고딕" panose="02030600000101010101" pitchFamily="18" charset="-127"/>
              </a:defRPr>
            </a:lvl1pPr>
          </a:lstStyle>
          <a:p>
            <a:r>
              <a:rPr lang="en-US" altLang="ko-KR" dirty="0"/>
              <a:t>#</a:t>
            </a:r>
            <a:endParaRPr lang="ko-KR" altLang="en-US" dirty="0"/>
          </a:p>
        </p:txBody>
      </p:sp>
      <p:sp>
        <p:nvSpPr>
          <p:cNvPr id="3" name="텍스트 개체 틀 2"/>
          <p:cNvSpPr>
            <a:spLocks noGrp="1"/>
          </p:cNvSpPr>
          <p:nvPr>
            <p:ph type="body" idx="1" hasCustomPrompt="1"/>
          </p:nvPr>
        </p:nvSpPr>
        <p:spPr>
          <a:xfrm>
            <a:off x="4172672" y="4190208"/>
            <a:ext cx="3846656" cy="337561"/>
          </a:xfrm>
        </p:spPr>
        <p:txBody>
          <a:bodyPr>
            <a:normAutofit/>
          </a:bodyPr>
          <a:lstStyle>
            <a:lvl1pPr marL="0" indent="0" algn="ctr">
              <a:buNone/>
              <a:defRPr sz="2200">
                <a:solidFill>
                  <a:srgbClr val="F1F1F1"/>
                </a:solidFill>
                <a:latin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Title</a:t>
            </a:r>
            <a:r>
              <a:rPr lang="ko-KR" altLang="en-US" dirty="0"/>
              <a:t> </a:t>
            </a:r>
            <a:r>
              <a:rPr lang="en-US" altLang="ko-KR" dirty="0"/>
              <a:t>of</a:t>
            </a:r>
            <a:r>
              <a:rPr lang="ko-KR" altLang="en-US" dirty="0"/>
              <a:t> </a:t>
            </a:r>
            <a:r>
              <a:rPr lang="en-US" altLang="ko-KR" dirty="0"/>
              <a:t>the Chapter</a:t>
            </a:r>
            <a:endParaRPr lang="ko-KR" altLang="en-US" dirty="0"/>
          </a:p>
        </p:txBody>
      </p:sp>
      <p:sp>
        <p:nvSpPr>
          <p:cNvPr id="7" name="직사각형 6"/>
          <p:cNvSpPr/>
          <p:nvPr userDrawn="1"/>
        </p:nvSpPr>
        <p:spPr>
          <a:xfrm>
            <a:off x="6259946" y="3455195"/>
            <a:ext cx="129886" cy="14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userDrawn="1"/>
        </p:nvSpPr>
        <p:spPr>
          <a:xfrm>
            <a:off x="6407583" y="3285115"/>
            <a:ext cx="129886" cy="141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p:cNvCxnSpPr/>
          <p:nvPr userDrawn="1"/>
        </p:nvCxnSpPr>
        <p:spPr>
          <a:xfrm>
            <a:off x="4172672" y="4115163"/>
            <a:ext cx="3846656" cy="0"/>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a:off x="4172672" y="4612197"/>
            <a:ext cx="3846656" cy="0"/>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63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CDD0A5-7625-4FAD-A42A-EA5D6B2ADB25}"/>
              </a:ext>
            </a:extLst>
          </p:cNvPr>
          <p:cNvSpPr>
            <a:spLocks noGrp="1"/>
          </p:cNvSpPr>
          <p:nvPr>
            <p:ph type="title" hasCustomPrompt="1"/>
          </p:nvPr>
        </p:nvSpPr>
        <p:spPr>
          <a:xfrm>
            <a:off x="166254" y="166833"/>
            <a:ext cx="11859485" cy="473247"/>
          </a:xfrm>
        </p:spPr>
        <p:txBody>
          <a:bodyPr>
            <a:normAutofit/>
          </a:bodyPr>
          <a:lstStyle>
            <a:lvl1pPr>
              <a:defRPr sz="2400" b="1">
                <a:solidFill>
                  <a:srgbClr val="6B6B6B"/>
                </a:solidFill>
              </a:defRPr>
            </a:lvl1pPr>
          </a:lstStyle>
          <a:p>
            <a:r>
              <a:rPr lang="en-US" altLang="ko-KR" dirty="0"/>
              <a:t>Title of the Slide</a:t>
            </a:r>
            <a:endParaRPr lang="ko-KR" altLang="en-US" dirty="0"/>
          </a:p>
        </p:txBody>
      </p:sp>
      <p:sp>
        <p:nvSpPr>
          <p:cNvPr id="3" name="내용 개체 틀 2">
            <a:extLst>
              <a:ext uri="{FF2B5EF4-FFF2-40B4-BE49-F238E27FC236}">
                <a16:creationId xmlns:a16="http://schemas.microsoft.com/office/drawing/2014/main" id="{C9CF8E3C-741D-442A-9D42-527F7FEB9FB5}"/>
              </a:ext>
            </a:extLst>
          </p:cNvPr>
          <p:cNvSpPr>
            <a:spLocks noGrp="1"/>
          </p:cNvSpPr>
          <p:nvPr>
            <p:ph idx="1" hasCustomPrompt="1"/>
          </p:nvPr>
        </p:nvSpPr>
        <p:spPr>
          <a:xfrm>
            <a:off x="166255" y="929698"/>
            <a:ext cx="11841018" cy="4351338"/>
          </a:xfrm>
        </p:spPr>
        <p:txBody>
          <a:bodyPr>
            <a:normAutofit/>
          </a:bodyPr>
          <a:lstStyle>
            <a:lvl1pPr marL="228600" indent="-228600">
              <a:buClr>
                <a:srgbClr val="19386D"/>
              </a:buClr>
              <a:buFont typeface="Wingdings" panose="05000000000000000000" pitchFamily="2" charset="2"/>
              <a:buChar char="§"/>
              <a:defRPr sz="2400">
                <a:solidFill>
                  <a:srgbClr val="6B6B6B"/>
                </a:solidFill>
              </a:defRPr>
            </a:lvl1pPr>
            <a:lvl2pPr marL="685800" indent="-228600">
              <a:buClr>
                <a:srgbClr val="19386D"/>
              </a:buClr>
              <a:buFont typeface="Wingdings" panose="05000000000000000000" pitchFamily="2" charset="2"/>
              <a:buChar char="§"/>
              <a:defRPr sz="2000">
                <a:solidFill>
                  <a:srgbClr val="6B6B6B"/>
                </a:solidFill>
              </a:defRPr>
            </a:lvl2pPr>
            <a:lvl3pPr marL="1143000" indent="-228600">
              <a:buClr>
                <a:srgbClr val="19386D"/>
              </a:buClr>
              <a:buFont typeface="Wingdings" panose="05000000000000000000" pitchFamily="2" charset="2"/>
              <a:buChar char="§"/>
              <a:defRPr sz="2000">
                <a:solidFill>
                  <a:srgbClr val="6B6B6B"/>
                </a:solidFill>
              </a:defRPr>
            </a:lvl3pPr>
            <a:lvl4pPr marL="1600200" indent="-228600">
              <a:buClr>
                <a:srgbClr val="19386D"/>
              </a:buClr>
              <a:buFont typeface="Wingdings" panose="05000000000000000000" pitchFamily="2" charset="2"/>
              <a:buChar char="§"/>
              <a:defRPr sz="2000">
                <a:solidFill>
                  <a:srgbClr val="6B6B6B"/>
                </a:solidFill>
              </a:defRPr>
            </a:lvl4pPr>
            <a:lvl5pPr marL="2057400" indent="-228600">
              <a:buClr>
                <a:srgbClr val="19386D"/>
              </a:buClr>
              <a:buFont typeface="Wingdings" panose="05000000000000000000" pitchFamily="2" charset="2"/>
              <a:buChar char="§"/>
              <a:defRPr sz="2000">
                <a:solidFill>
                  <a:srgbClr val="6B6B6B"/>
                </a:solidFill>
              </a:defRPr>
            </a:lvl5pPr>
          </a:lstStyle>
          <a:p>
            <a:pPr lvl="0"/>
            <a:r>
              <a:rPr lang="en-US" altLang="ko-KR" dirty="0"/>
              <a:t>Line 1</a:t>
            </a:r>
            <a:endParaRPr lang="ko-KR" altLang="en-US" dirty="0"/>
          </a:p>
          <a:p>
            <a:pPr lvl="1"/>
            <a:r>
              <a:rPr lang="en-US" altLang="ko-KR" dirty="0"/>
              <a:t>Line 2 </a:t>
            </a:r>
          </a:p>
          <a:p>
            <a:pPr lvl="2"/>
            <a:r>
              <a:rPr lang="en-US" altLang="ko-KR" dirty="0"/>
              <a:t>Line 3</a:t>
            </a:r>
          </a:p>
          <a:p>
            <a:pPr lvl="3"/>
            <a:r>
              <a:rPr lang="en-US" altLang="ko-KR" dirty="0"/>
              <a:t>Line 4</a:t>
            </a:r>
          </a:p>
          <a:p>
            <a:pPr lvl="4"/>
            <a:r>
              <a:rPr lang="en-US" altLang="ko-KR" dirty="0"/>
              <a:t>Line 5</a:t>
            </a:r>
            <a:endParaRPr lang="ko-KR" altLang="en-US" dirty="0"/>
          </a:p>
        </p:txBody>
      </p:sp>
      <p:cxnSp>
        <p:nvCxnSpPr>
          <p:cNvPr id="7" name="직선 연결선 6">
            <a:extLst>
              <a:ext uri="{FF2B5EF4-FFF2-40B4-BE49-F238E27FC236}">
                <a16:creationId xmlns:a16="http://schemas.microsoft.com/office/drawing/2014/main" id="{1EE1DB89-DF7A-44AF-87DF-AC4158E50143}"/>
              </a:ext>
            </a:extLst>
          </p:cNvPr>
          <p:cNvCxnSpPr/>
          <p:nvPr userDrawn="1"/>
        </p:nvCxnSpPr>
        <p:spPr>
          <a:xfrm>
            <a:off x="166255" y="166833"/>
            <a:ext cx="0" cy="401493"/>
          </a:xfrm>
          <a:prstGeom prst="line">
            <a:avLst/>
          </a:prstGeom>
          <a:ln w="31750">
            <a:solidFill>
              <a:srgbClr val="19386D"/>
            </a:solidFill>
          </a:ln>
        </p:spPr>
        <p:style>
          <a:lnRef idx="1">
            <a:schemeClr val="accent4"/>
          </a:lnRef>
          <a:fillRef idx="0">
            <a:schemeClr val="accent4"/>
          </a:fillRef>
          <a:effectRef idx="0">
            <a:schemeClr val="accent4"/>
          </a:effectRef>
          <a:fontRef idx="minor">
            <a:schemeClr val="tx1"/>
          </a:fontRef>
        </p:style>
      </p:cxnSp>
      <p:sp>
        <p:nvSpPr>
          <p:cNvPr id="10" name="슬라이드 번호 개체 틀 5">
            <a:extLst>
              <a:ext uri="{FF2B5EF4-FFF2-40B4-BE49-F238E27FC236}">
                <a16:creationId xmlns:a16="http://schemas.microsoft.com/office/drawing/2014/main" id="{D0DB6904-5BDF-4345-B2F4-05E923F3D83E}"/>
              </a:ext>
            </a:extLst>
          </p:cNvPr>
          <p:cNvSpPr>
            <a:spLocks noGrp="1"/>
          </p:cNvSpPr>
          <p:nvPr>
            <p:ph type="sldNum" sz="quarter" idx="12"/>
          </p:nvPr>
        </p:nvSpPr>
        <p:spPr>
          <a:xfrm>
            <a:off x="5862633" y="6423023"/>
            <a:ext cx="466725" cy="365125"/>
          </a:xfrm>
        </p:spPr>
        <p:txBody>
          <a:bodyPr/>
          <a:lstStyle>
            <a:lvl1pPr algn="ctr">
              <a:defRPr/>
            </a:lvl1pPr>
          </a:lstStyle>
          <a:p>
            <a:fld id="{E404A0BA-372D-4ACC-886D-03471C3DC61A}" type="slidenum">
              <a:rPr lang="ko-KR" altLang="en-US" smtClean="0"/>
              <a:pPr/>
              <a:t>‹#›</a:t>
            </a:fld>
            <a:endParaRPr lang="ko-KR" altLang="en-US" dirty="0"/>
          </a:p>
        </p:txBody>
      </p:sp>
      <p:pic>
        <p:nvPicPr>
          <p:cNvPr id="12" name="그림 11">
            <a:extLst>
              <a:ext uri="{FF2B5EF4-FFF2-40B4-BE49-F238E27FC236}">
                <a16:creationId xmlns:a16="http://schemas.microsoft.com/office/drawing/2014/main" id="{80B9D13B-D497-4905-84BE-9EC7A6F84A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69220" y="6506738"/>
            <a:ext cx="3238053" cy="197694"/>
          </a:xfrm>
          <a:prstGeom prst="rect">
            <a:avLst/>
          </a:prstGeom>
        </p:spPr>
      </p:pic>
    </p:spTree>
    <p:extLst>
      <p:ext uri="{BB962C8B-B14F-4D97-AF65-F5344CB8AC3E}">
        <p14:creationId xmlns:p14="http://schemas.microsoft.com/office/powerpoint/2010/main" val="339356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50558953-DFE3-47AA-96DA-87978122D9F8}"/>
              </a:ext>
            </a:extLst>
          </p:cNvPr>
          <p:cNvSpPr>
            <a:spLocks noGrp="1"/>
          </p:cNvSpPr>
          <p:nvPr>
            <p:ph type="title" hasCustomPrompt="1"/>
          </p:nvPr>
        </p:nvSpPr>
        <p:spPr>
          <a:xfrm>
            <a:off x="166254" y="166833"/>
            <a:ext cx="11859485" cy="473247"/>
          </a:xfrm>
        </p:spPr>
        <p:txBody>
          <a:bodyPr>
            <a:normAutofit/>
          </a:bodyPr>
          <a:lstStyle>
            <a:lvl1pPr>
              <a:defRPr sz="2400" b="1">
                <a:solidFill>
                  <a:srgbClr val="6B6B6B"/>
                </a:solidFill>
              </a:defRPr>
            </a:lvl1pPr>
          </a:lstStyle>
          <a:p>
            <a:r>
              <a:rPr lang="en-US" altLang="ko-KR" dirty="0"/>
              <a:t>Title of the Slide</a:t>
            </a:r>
            <a:endParaRPr lang="ko-KR" altLang="en-US" dirty="0"/>
          </a:p>
        </p:txBody>
      </p:sp>
      <p:cxnSp>
        <p:nvCxnSpPr>
          <p:cNvPr id="7" name="직선 연결선 6">
            <a:extLst>
              <a:ext uri="{FF2B5EF4-FFF2-40B4-BE49-F238E27FC236}">
                <a16:creationId xmlns:a16="http://schemas.microsoft.com/office/drawing/2014/main" id="{3C3BA912-9A6B-4D26-BA4A-E34725A08FC4}"/>
              </a:ext>
            </a:extLst>
          </p:cNvPr>
          <p:cNvCxnSpPr/>
          <p:nvPr userDrawn="1"/>
        </p:nvCxnSpPr>
        <p:spPr>
          <a:xfrm>
            <a:off x="166255" y="166833"/>
            <a:ext cx="0" cy="401493"/>
          </a:xfrm>
          <a:prstGeom prst="line">
            <a:avLst/>
          </a:prstGeom>
          <a:ln w="31750">
            <a:solidFill>
              <a:srgbClr val="19386D"/>
            </a:solidFill>
          </a:ln>
        </p:spPr>
        <p:style>
          <a:lnRef idx="1">
            <a:schemeClr val="accent4"/>
          </a:lnRef>
          <a:fillRef idx="0">
            <a:schemeClr val="accent4"/>
          </a:fillRef>
          <a:effectRef idx="0">
            <a:schemeClr val="accent4"/>
          </a:effectRef>
          <a:fontRef idx="minor">
            <a:schemeClr val="tx1"/>
          </a:fontRef>
        </p:style>
      </p:cxnSp>
      <p:sp>
        <p:nvSpPr>
          <p:cNvPr id="8" name="그림 개체 틀 2">
            <a:extLst>
              <a:ext uri="{FF2B5EF4-FFF2-40B4-BE49-F238E27FC236}">
                <a16:creationId xmlns:a16="http://schemas.microsoft.com/office/drawing/2014/main" id="{958250CE-4715-4751-952D-F0B19FB2D30A}"/>
              </a:ext>
            </a:extLst>
          </p:cNvPr>
          <p:cNvSpPr>
            <a:spLocks noGrp="1"/>
          </p:cNvSpPr>
          <p:nvPr>
            <p:ph type="pic" idx="1" hasCustomPrompt="1"/>
          </p:nvPr>
        </p:nvSpPr>
        <p:spPr>
          <a:xfrm>
            <a:off x="166255" y="929240"/>
            <a:ext cx="5061528" cy="4415847"/>
          </a:xfrm>
        </p:spPr>
        <p:txBody>
          <a:bodyPr>
            <a:normAutofit/>
          </a:bodyPr>
          <a:lstStyle>
            <a:lvl1pPr marL="0" indent="0">
              <a:buNone/>
              <a:defRPr sz="2400">
                <a:solidFill>
                  <a:srgbClr val="6B6B6B"/>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Figure</a:t>
            </a:r>
            <a:endParaRPr lang="ko-KR" altLang="en-US" dirty="0"/>
          </a:p>
        </p:txBody>
      </p:sp>
      <p:sp>
        <p:nvSpPr>
          <p:cNvPr id="9" name="내용 개체 틀 2">
            <a:extLst>
              <a:ext uri="{FF2B5EF4-FFF2-40B4-BE49-F238E27FC236}">
                <a16:creationId xmlns:a16="http://schemas.microsoft.com/office/drawing/2014/main" id="{00C41322-CDF2-4904-96F5-EE5D324F0DDA}"/>
              </a:ext>
            </a:extLst>
          </p:cNvPr>
          <p:cNvSpPr>
            <a:spLocks noGrp="1"/>
          </p:cNvSpPr>
          <p:nvPr>
            <p:ph idx="13" hasCustomPrompt="1"/>
          </p:nvPr>
        </p:nvSpPr>
        <p:spPr>
          <a:xfrm>
            <a:off x="5523345" y="929238"/>
            <a:ext cx="6483927" cy="4873625"/>
          </a:xfrm>
        </p:spPr>
        <p:txBody>
          <a:bodyPr>
            <a:normAutofit/>
          </a:bodyPr>
          <a:lstStyle>
            <a:lvl1pPr marL="228600" indent="-228600">
              <a:buClr>
                <a:srgbClr val="19386D"/>
              </a:buClr>
              <a:buFont typeface="Wingdings" panose="05000000000000000000" pitchFamily="2" charset="2"/>
              <a:buChar char="§"/>
              <a:defRPr sz="2400">
                <a:solidFill>
                  <a:srgbClr val="6B6B6B"/>
                </a:solidFill>
              </a:defRPr>
            </a:lvl1pPr>
            <a:lvl2pPr marL="685800" indent="-228600">
              <a:buClr>
                <a:srgbClr val="19386D"/>
              </a:buClr>
              <a:buFont typeface="Wingdings" panose="05000000000000000000" pitchFamily="2" charset="2"/>
              <a:buChar char="§"/>
              <a:defRPr sz="2000">
                <a:solidFill>
                  <a:srgbClr val="6B6B6B"/>
                </a:solidFill>
              </a:defRPr>
            </a:lvl2pPr>
            <a:lvl3pPr marL="1143000" indent="-228600">
              <a:buClr>
                <a:srgbClr val="19386D"/>
              </a:buClr>
              <a:buFont typeface="Wingdings" panose="05000000000000000000" pitchFamily="2" charset="2"/>
              <a:buChar char="§"/>
              <a:defRPr sz="2000">
                <a:solidFill>
                  <a:srgbClr val="6B6B6B"/>
                </a:solidFill>
              </a:defRPr>
            </a:lvl3pPr>
            <a:lvl4pPr marL="1600200" indent="-228600">
              <a:buClr>
                <a:srgbClr val="19386D"/>
              </a:buClr>
              <a:buFont typeface="Wingdings" panose="05000000000000000000" pitchFamily="2" charset="2"/>
              <a:buChar char="§"/>
              <a:defRPr sz="2000">
                <a:solidFill>
                  <a:srgbClr val="6B6B6B"/>
                </a:solidFill>
              </a:defRPr>
            </a:lvl4pPr>
            <a:lvl5pPr marL="2057400" indent="-228600">
              <a:buClr>
                <a:srgbClr val="19386D"/>
              </a:buClr>
              <a:buFont typeface="Wingdings" panose="05000000000000000000" pitchFamily="2" charset="2"/>
              <a:buChar char="§"/>
              <a:defRPr sz="2000">
                <a:solidFill>
                  <a:srgbClr val="6B6B6B"/>
                </a:solidFill>
              </a:defRPr>
            </a:lvl5pPr>
          </a:lstStyle>
          <a:p>
            <a:pPr lvl="0"/>
            <a:r>
              <a:rPr lang="en-US" altLang="ko-KR" dirty="0"/>
              <a:t>Line 1</a:t>
            </a:r>
            <a:endParaRPr lang="ko-KR" altLang="en-US" dirty="0"/>
          </a:p>
          <a:p>
            <a:pPr lvl="1"/>
            <a:r>
              <a:rPr lang="en-US" altLang="ko-KR" dirty="0"/>
              <a:t>Line 2 </a:t>
            </a:r>
          </a:p>
          <a:p>
            <a:pPr lvl="2"/>
            <a:r>
              <a:rPr lang="en-US" altLang="ko-KR" dirty="0"/>
              <a:t>Line 3</a:t>
            </a:r>
          </a:p>
          <a:p>
            <a:pPr lvl="3"/>
            <a:r>
              <a:rPr lang="en-US" altLang="ko-KR" dirty="0"/>
              <a:t>Line 4</a:t>
            </a:r>
          </a:p>
          <a:p>
            <a:pPr lvl="4"/>
            <a:r>
              <a:rPr lang="en-US" altLang="ko-KR" dirty="0"/>
              <a:t>Line 5</a:t>
            </a:r>
            <a:endParaRPr lang="ko-KR" altLang="en-US" dirty="0"/>
          </a:p>
        </p:txBody>
      </p:sp>
      <p:sp>
        <p:nvSpPr>
          <p:cNvPr id="11" name="텍스트 개체 틀 10">
            <a:extLst>
              <a:ext uri="{FF2B5EF4-FFF2-40B4-BE49-F238E27FC236}">
                <a16:creationId xmlns:a16="http://schemas.microsoft.com/office/drawing/2014/main" id="{FF3CE64A-DA62-4AA2-B72B-7ADAB62E39D7}"/>
              </a:ext>
            </a:extLst>
          </p:cNvPr>
          <p:cNvSpPr>
            <a:spLocks noGrp="1"/>
          </p:cNvSpPr>
          <p:nvPr>
            <p:ph type="body" sz="quarter" idx="14" hasCustomPrompt="1"/>
          </p:nvPr>
        </p:nvSpPr>
        <p:spPr>
          <a:xfrm>
            <a:off x="166254" y="5329671"/>
            <a:ext cx="5061529" cy="365125"/>
          </a:xfrm>
        </p:spPr>
        <p:txBody>
          <a:bodyPr>
            <a:normAutofit/>
          </a:bodyPr>
          <a:lstStyle>
            <a:lvl1pPr marL="0" indent="0" algn="ctr">
              <a:buNone/>
              <a:defRPr sz="2000">
                <a:solidFill>
                  <a:srgbClr val="6B6B6B"/>
                </a:solidFill>
              </a:defRPr>
            </a:lvl1pPr>
          </a:lstStyle>
          <a:p>
            <a:pPr lvl="0"/>
            <a:r>
              <a:rPr lang="en-US" altLang="ko-KR" dirty="0"/>
              <a:t>Figure 1. Explanation</a:t>
            </a:r>
            <a:endParaRPr lang="ko-KR" altLang="en-US" dirty="0"/>
          </a:p>
        </p:txBody>
      </p:sp>
      <p:sp>
        <p:nvSpPr>
          <p:cNvPr id="16" name="슬라이드 번호 개체 틀 5">
            <a:extLst>
              <a:ext uri="{FF2B5EF4-FFF2-40B4-BE49-F238E27FC236}">
                <a16:creationId xmlns:a16="http://schemas.microsoft.com/office/drawing/2014/main" id="{2B478C78-DD7D-43EB-B8F8-FCEED4A70947}"/>
              </a:ext>
            </a:extLst>
          </p:cNvPr>
          <p:cNvSpPr>
            <a:spLocks noGrp="1"/>
          </p:cNvSpPr>
          <p:nvPr>
            <p:ph type="sldNum" sz="quarter" idx="12"/>
          </p:nvPr>
        </p:nvSpPr>
        <p:spPr>
          <a:xfrm>
            <a:off x="5862633" y="6423023"/>
            <a:ext cx="466725" cy="365125"/>
          </a:xfrm>
        </p:spPr>
        <p:txBody>
          <a:bodyPr/>
          <a:lstStyle>
            <a:lvl1pPr algn="ctr">
              <a:defRPr/>
            </a:lvl1pPr>
          </a:lstStyle>
          <a:p>
            <a:fld id="{E404A0BA-372D-4ACC-886D-03471C3DC61A}" type="slidenum">
              <a:rPr lang="ko-KR" altLang="en-US" smtClean="0"/>
              <a:pPr/>
              <a:t>‹#›</a:t>
            </a:fld>
            <a:endParaRPr lang="ko-KR" altLang="en-US" dirty="0"/>
          </a:p>
        </p:txBody>
      </p:sp>
      <p:pic>
        <p:nvPicPr>
          <p:cNvPr id="17" name="그림 16">
            <a:extLst>
              <a:ext uri="{FF2B5EF4-FFF2-40B4-BE49-F238E27FC236}">
                <a16:creationId xmlns:a16="http://schemas.microsoft.com/office/drawing/2014/main" id="{A51A82FA-767B-43E8-83C1-91C6E02FE2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69220" y="6506738"/>
            <a:ext cx="3238053" cy="197694"/>
          </a:xfrm>
          <a:prstGeom prst="rect">
            <a:avLst/>
          </a:prstGeom>
        </p:spPr>
      </p:pic>
    </p:spTree>
    <p:extLst>
      <p:ext uri="{BB962C8B-B14F-4D97-AF65-F5344CB8AC3E}">
        <p14:creationId xmlns:p14="http://schemas.microsoft.com/office/powerpoint/2010/main" val="411192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구역 머리글">
    <p:bg>
      <p:bgPr>
        <a:solidFill>
          <a:srgbClr val="19386D">
            <a:alpha val="85000"/>
          </a:srgbClr>
        </a:solidFill>
        <a:effectLst/>
      </p:bgPr>
    </p:bg>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2496000" y="2731078"/>
            <a:ext cx="7200000" cy="1108075"/>
          </a:xfrm>
        </p:spPr>
        <p:txBody>
          <a:bodyPr anchor="b">
            <a:noAutofit/>
          </a:bodyPr>
          <a:lstStyle>
            <a:lvl1pPr>
              <a:defRPr sz="9000">
                <a:solidFill>
                  <a:schemeClr val="bg1"/>
                </a:solidFill>
                <a:latin typeface="HY견고딕" panose="02030600000101010101" pitchFamily="18" charset="-127"/>
                <a:ea typeface="HY견고딕" panose="02030600000101010101" pitchFamily="18" charset="-127"/>
              </a:defRPr>
            </a:lvl1pPr>
          </a:lstStyle>
          <a:p>
            <a:r>
              <a:rPr lang="en-US" altLang="ko-KR"/>
              <a:t>Thank You</a:t>
            </a:r>
            <a:endParaRPr lang="ko-KR" altLang="en-US" dirty="0"/>
          </a:p>
        </p:txBody>
      </p:sp>
      <p:sp>
        <p:nvSpPr>
          <p:cNvPr id="3" name="텍스트 개체 틀 2"/>
          <p:cNvSpPr>
            <a:spLocks noGrp="1"/>
          </p:cNvSpPr>
          <p:nvPr>
            <p:ph type="body" idx="1" hasCustomPrompt="1"/>
          </p:nvPr>
        </p:nvSpPr>
        <p:spPr>
          <a:xfrm>
            <a:off x="4172672" y="4190208"/>
            <a:ext cx="3846656" cy="337561"/>
          </a:xfrm>
        </p:spPr>
        <p:txBody>
          <a:bodyPr>
            <a:normAutofit/>
          </a:bodyPr>
          <a:lstStyle>
            <a:lvl1pPr marL="0" indent="0" algn="ctr">
              <a:buNone/>
              <a:defRPr sz="2200">
                <a:solidFill>
                  <a:srgbClr val="F1F1F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For Your Attention</a:t>
            </a:r>
            <a:endParaRPr lang="ko-KR" altLang="en-US" dirty="0"/>
          </a:p>
        </p:txBody>
      </p:sp>
    </p:spTree>
    <p:extLst>
      <p:ext uri="{BB962C8B-B14F-4D97-AF65-F5344CB8AC3E}">
        <p14:creationId xmlns:p14="http://schemas.microsoft.com/office/powerpoint/2010/main" val="16009557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5A55E79-69EA-4681-AC44-467EC825F4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AC7B83B-5679-40DE-8380-689CFE14C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a:extLst>
              <a:ext uri="{FF2B5EF4-FFF2-40B4-BE49-F238E27FC236}">
                <a16:creationId xmlns:a16="http://schemas.microsoft.com/office/drawing/2014/main" id="{E0F89F23-19BD-4B07-8657-031E2FF8EA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C15A0-A080-49B6-8910-39B16B897AD2}" type="datetime1">
              <a:rPr lang="ko-KR" altLang="en-US" smtClean="0"/>
              <a:t>2022-03-02</a:t>
            </a:fld>
            <a:endParaRPr lang="ko-KR" altLang="en-US"/>
          </a:p>
        </p:txBody>
      </p:sp>
      <p:sp>
        <p:nvSpPr>
          <p:cNvPr id="5" name="바닥글 개체 틀 4">
            <a:extLst>
              <a:ext uri="{FF2B5EF4-FFF2-40B4-BE49-F238E27FC236}">
                <a16:creationId xmlns:a16="http://schemas.microsoft.com/office/drawing/2014/main" id="{F0ECFF4E-6E6C-45F7-8302-60E5C3FD6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a:extLst>
              <a:ext uri="{FF2B5EF4-FFF2-40B4-BE49-F238E27FC236}">
                <a16:creationId xmlns:a16="http://schemas.microsoft.com/office/drawing/2014/main" id="{56B479FF-D4FA-4AC8-B702-9D0DEDD81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009A9-E7AC-43CE-88F1-B6054AEF7E6B}" type="slidenum">
              <a:rPr lang="ko-KR" altLang="en-US" smtClean="0"/>
              <a:t>‹#›</a:t>
            </a:fld>
            <a:endParaRPr lang="ko-KR" altLang="en-US" dirty="0"/>
          </a:p>
        </p:txBody>
      </p:sp>
    </p:spTree>
    <p:extLst>
      <p:ext uri="{BB962C8B-B14F-4D97-AF65-F5344CB8AC3E}">
        <p14:creationId xmlns:p14="http://schemas.microsoft.com/office/powerpoint/2010/main" val="46814885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5" r:id="rId4"/>
    <p:sldLayoutId id="2147483661" r:id="rId5"/>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8.png"/><Relationship Id="rId7"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9.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0.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FA4DB-4222-4825-BB6A-B5811CB40EE2}"/>
              </a:ext>
            </a:extLst>
          </p:cNvPr>
          <p:cNvSpPr>
            <a:spLocks noGrp="1"/>
          </p:cNvSpPr>
          <p:nvPr>
            <p:ph type="ctrTitle"/>
          </p:nvPr>
        </p:nvSpPr>
        <p:spPr>
          <a:xfrm>
            <a:off x="1366682" y="1155187"/>
            <a:ext cx="9458633" cy="2021574"/>
          </a:xfrm>
        </p:spPr>
        <p:txBody>
          <a:bodyPr>
            <a:normAutofit fontScale="90000"/>
          </a:bodyPr>
          <a:lstStyle/>
          <a:p>
            <a:r>
              <a:rPr lang="en-US" altLang="ko-KR" dirty="0"/>
              <a:t>Weight </a:t>
            </a:r>
            <a:r>
              <a:rPr lang="en-US" altLang="ko-KR"/>
              <a:t>Transport Solution Algorithms</a:t>
            </a:r>
            <a:br>
              <a:rPr lang="en-US" altLang="ko-KR" dirty="0"/>
            </a:br>
            <a:r>
              <a:rPr lang="en-US" altLang="ko-KR" dirty="0"/>
              <a:t>and</a:t>
            </a:r>
            <a:br>
              <a:rPr lang="en-US" altLang="ko-KR" dirty="0"/>
            </a:br>
            <a:r>
              <a:rPr lang="en-US" altLang="ko-KR" dirty="0"/>
              <a:t>ASAP in Reverse Direction</a:t>
            </a:r>
            <a:endParaRPr lang="ko-KR" altLang="en-US" dirty="0"/>
          </a:p>
        </p:txBody>
      </p:sp>
      <p:sp>
        <p:nvSpPr>
          <p:cNvPr id="3" name="부제목 2">
            <a:extLst>
              <a:ext uri="{FF2B5EF4-FFF2-40B4-BE49-F238E27FC236}">
                <a16:creationId xmlns:a16="http://schemas.microsoft.com/office/drawing/2014/main" id="{A9D11E8D-2D74-41B2-BE37-634C053A2ECA}"/>
              </a:ext>
            </a:extLst>
          </p:cNvPr>
          <p:cNvSpPr>
            <a:spLocks noGrp="1"/>
          </p:cNvSpPr>
          <p:nvPr>
            <p:ph type="subTitle" idx="1"/>
          </p:nvPr>
        </p:nvSpPr>
        <p:spPr/>
        <p:txBody>
          <a:bodyPr/>
          <a:lstStyle/>
          <a:p>
            <a:r>
              <a:rPr lang="en-US" altLang="ko-KR" dirty="0" err="1"/>
              <a:t>Inha</a:t>
            </a:r>
            <a:r>
              <a:rPr lang="en-US" altLang="ko-KR" dirty="0"/>
              <a:t> Kim</a:t>
            </a:r>
          </a:p>
          <a:p>
            <a:r>
              <a:rPr lang="en-US" altLang="ko-KR" dirty="0"/>
              <a:t>kiminha01@snu.ac.kr</a:t>
            </a:r>
            <a:endParaRPr lang="ko-KR" altLang="en-US" dirty="0"/>
          </a:p>
        </p:txBody>
      </p:sp>
    </p:spTree>
    <p:extLst>
      <p:ext uri="{BB962C8B-B14F-4D97-AF65-F5344CB8AC3E}">
        <p14:creationId xmlns:p14="http://schemas.microsoft.com/office/powerpoint/2010/main" val="415474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Direct Feedback Alignment (DFA) : Training Formulae</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p:txBody>
              <a:bodyPr>
                <a:normAutofit/>
              </a:bodyPr>
              <a:lstStyle/>
              <a:p>
                <a:pPr indent="139700" latinLnBrk="0">
                  <a:lnSpc>
                    <a:spcPct val="170000"/>
                  </a:lnSpc>
                  <a:tabLst>
                    <a:tab pos="5400040" algn="r"/>
                  </a:tabLst>
                </a:pPr>
                <a14:m>
                  <m:oMath xmlns:m="http://schemas.openxmlformats.org/officeDocument/2006/math">
                    <m:sSub>
                      <m:sSubPr>
                        <m:ctrlPr>
                          <a:rPr lang="ko-KR" altLang="ko-KR" sz="1600"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h</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1</m:t>
                        </m:r>
                      </m:sub>
                    </m:sSub>
                    <m:r>
                      <a:rPr lang="en-US" altLang="ko-KR" sz="1600" i="1" kern="100">
                        <a:solidFill>
                          <a:srgbClr val="000000"/>
                        </a:solidFill>
                        <a:effectLs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 </m:t>
                    </m:r>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𝑓</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1</m:t>
                        </m:r>
                      </m:sub>
                    </m:sSub>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𝑎</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1</m:t>
                                </m:r>
                              </m:sub>
                            </m:sSub>
                          </m:e>
                        </m:d>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m:t>
                        </m:r>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𝑓</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1</m:t>
                        </m:r>
                      </m:sub>
                    </m:sSub>
                    <m:d>
                      <m:d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𝑊</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1</m:t>
                            </m:r>
                          </m:sub>
                        </m:s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𝑥</m:t>
                        </m:r>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m:t>
                        </m:r>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𝑏</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1</m:t>
                            </m:r>
                          </m:sub>
                        </m:sSub>
                      </m:e>
                    </m:d>
                  </m:oMath>
                </a14:m>
                <a:endParaRPr lang="ko-KR" altLang="ko-KR" sz="1600" kern="100" dirty="0">
                  <a:solidFill>
                    <a:srgbClr val="000000"/>
                  </a:solidFill>
                  <a:effectLst/>
                  <a:latin typeface="함초롬바탕" panose="02030604000101010101" pitchFamily="18" charset="-127"/>
                  <a:ea typeface="함초롬바탕" panose="02030604000101010101" pitchFamily="18" charset="-127"/>
                  <a:cs typeface="Times New Roman" panose="02020603050405020304" pitchFamily="18" charset="0"/>
                </a:endParaRPr>
              </a:p>
              <a:p>
                <a:pPr indent="139700" latinLnBrk="0">
                  <a:lnSpc>
                    <a:spcPct val="170000"/>
                  </a:lnSpc>
                  <a:tabLst>
                    <a:tab pos="5400040" algn="r"/>
                  </a:tabLst>
                </a:pPr>
                <a14:m>
                  <m:oMath xmlns:m="http://schemas.openxmlformats.org/officeDocument/2006/math">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h</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2</m:t>
                        </m:r>
                      </m:sub>
                    </m:sSub>
                    <m:r>
                      <a:rPr lang="en-US" altLang="ko-KR" sz="1600" i="1" kern="100">
                        <a:solidFill>
                          <a:srgbClr val="000000"/>
                        </a:solidFill>
                        <a:effectLs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 </m:t>
                    </m:r>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𝑓</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2</m:t>
                        </m:r>
                      </m:sub>
                    </m:sSub>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𝑎</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2</m:t>
                                </m:r>
                              </m:sub>
                            </m:sSub>
                          </m:e>
                        </m:d>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m:t>
                        </m:r>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𝑓</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2</m:t>
                        </m:r>
                      </m:sub>
                    </m:sSub>
                    <m:d>
                      <m:d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𝑊</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2</m:t>
                            </m:r>
                          </m:sub>
                        </m:s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𝑥</m:t>
                        </m:r>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m:t>
                        </m:r>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𝑏</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2</m:t>
                            </m:r>
                          </m:sub>
                        </m:sSub>
                      </m:e>
                    </m:d>
                  </m:oMath>
                </a14:m>
                <a:endParaRPr lang="ko-KR" altLang="ko-KR" sz="1600" kern="100" dirty="0">
                  <a:solidFill>
                    <a:srgbClr val="000000"/>
                  </a:solidFill>
                  <a:effectLst/>
                  <a:latin typeface="함초롬바탕" panose="02030604000101010101" pitchFamily="18" charset="-127"/>
                  <a:ea typeface="함초롬바탕" panose="02030604000101010101" pitchFamily="18" charset="-127"/>
                  <a:cs typeface="Times New Roman" panose="02020603050405020304" pitchFamily="18" charset="0"/>
                </a:endParaRPr>
              </a:p>
              <a:p>
                <a:pPr indent="139700" latinLnBrk="0">
                  <a:lnSpc>
                    <a:spcPct val="170000"/>
                  </a:lnSpc>
                  <a:tabLst>
                    <a:tab pos="5400040" algn="r"/>
                  </a:tabLst>
                </a:pPr>
                <a14:m>
                  <m:oMath xmlns:m="http://schemas.openxmlformats.org/officeDocument/2006/math">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h</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3</m:t>
                        </m:r>
                      </m:sub>
                    </m:sSub>
                    <m:r>
                      <a:rPr lang="en-US" altLang="ko-KR" sz="1600" i="1" kern="100">
                        <a:solidFill>
                          <a:srgbClr val="000000"/>
                        </a:solidFill>
                        <a:effectLs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 </m:t>
                    </m:r>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𝑓</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3</m:t>
                        </m:r>
                      </m:sub>
                    </m:sSub>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𝑎</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3</m:t>
                                </m:r>
                              </m:sub>
                            </m:sSub>
                          </m:e>
                        </m:d>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m:t>
                        </m:r>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𝑓</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3</m:t>
                        </m:r>
                      </m:sub>
                    </m:sSub>
                    <m:d>
                      <m:d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𝑊</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3</m:t>
                            </m:r>
                          </m:sub>
                        </m:s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𝑥</m:t>
                        </m:r>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m:t>
                        </m:r>
                        <m:sSub>
                          <m:sSubPr>
                            <m:ctrlPr>
                              <a:rPr lang="ko-KR" altLang="ko-KR"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𝑏</m:t>
                            </m:r>
                          </m:e>
                          <m:sub>
                            <m:r>
                              <a:rPr lang="en-US" altLang="ko-KR" sz="1600" i="1" kern="100">
                                <a:solidFill>
                                  <a:srgbClr val="000000"/>
                                </a:solidFill>
                                <a:effectLst/>
                                <a:latin typeface="Cambria Math" panose="02040503050406030204" pitchFamily="18" charset="0"/>
                                <a:ea typeface="한양신명조"/>
                                <a:cs typeface="Times New Roman" panose="02020603050405020304" pitchFamily="18" charset="0"/>
                              </a:rPr>
                              <m:t>3</m:t>
                            </m:r>
                          </m:sub>
                        </m:sSub>
                      </m:e>
                    </m:d>
                  </m:oMath>
                </a14:m>
                <a:r>
                  <a:rPr lang="en-US" altLang="ko-KR" sz="1600" kern="100" dirty="0">
                    <a:solidFill>
                      <a:srgbClr val="000000"/>
                    </a:solidFill>
                    <a:effectLst/>
                    <a:latin typeface="맑은 고딕" panose="020B0503020000020004" pitchFamily="50" charset="-127"/>
                    <a:ea typeface="함초롬바탕" panose="02030604000101010101" pitchFamily="18" charset="-127"/>
                    <a:cs typeface="Times New Roman" panose="02020603050405020304" pitchFamily="18" charset="0"/>
                  </a:rPr>
                  <a:t>  </a:t>
                </a:r>
              </a:p>
              <a:p>
                <a:pPr indent="139700" latinLnBrk="0">
                  <a:lnSpc>
                    <a:spcPct val="170000"/>
                  </a:lnSpc>
                  <a:tabLst>
                    <a:tab pos="5400040" algn="r"/>
                  </a:tabLst>
                </a:pPr>
                <a:r>
                  <a:rPr lang="en-US" altLang="ko-KR" sz="1600" dirty="0">
                    <a:solidFill>
                      <a:srgbClr val="000000"/>
                    </a:solidFill>
                    <a:latin typeface="Helvetica" panose="020B0604020202020204" pitchFamily="34" charset="0"/>
                  </a:rPr>
                  <a:t>Both FA and DFA trains by using : </a:t>
                </a:r>
                <a14:m>
                  <m:oMath xmlns:m="http://schemas.openxmlformats.org/officeDocument/2006/math">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sSup>
                      <m:sSup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e>
                      <m:sup>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𝑇</m:t>
                        </m:r>
                      </m:sup>
                    </m:sSup>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sSup>
                      <m:sSup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h</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e>
                      <m:sup>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𝑇</m:t>
                        </m:r>
                      </m:sup>
                    </m:sSup>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𝑒</m:t>
                    </m:r>
                    <m:sSup>
                      <m:sSup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h</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e>
                      <m:sup>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𝑇</m:t>
                        </m:r>
                      </m:sup>
                    </m:sSup>
                  </m:oMath>
                </a14:m>
                <a:endPar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indent="139700" latinLnBrk="0">
                  <a:lnSpc>
                    <a:spcPct val="170000"/>
                  </a:lnSpc>
                  <a:tabLst>
                    <a:tab pos="5400040" algn="r"/>
                  </a:tabLst>
                </a:pPr>
                <a:r>
                  <a:rPr lang="en-US" altLang="ko-KR" sz="1600" dirty="0">
                    <a:solidFill>
                      <a:srgbClr val="000000"/>
                    </a:solidFill>
                    <a:latin typeface="Helvetica" panose="020B0604020202020204" pitchFamily="34" charset="0"/>
                  </a:rPr>
                  <a:t>FA: </a:t>
                </a:r>
                <a14:m>
                  <m:oMath xmlns:m="http://schemas.openxmlformats.org/officeDocument/2006/math">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𝑒</m:t>
                    </m:r>
                    <m:r>
                      <a:rPr lang="en-US" altLang="ko-KR" sz="1600">
                        <a:solidFill>
                          <a:srgbClr val="000000"/>
                        </a:solidFill>
                        <a:latin typeface="Cambria Math" panose="02040503050406030204" pitchFamily="18" charset="0"/>
                      </a:rPr>
                      <m:t>⊙</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𝑓</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ko-KR" sz="1600">
                        <a:solidFill>
                          <a:srgbClr val="000000"/>
                        </a:solidFill>
                        <a:latin typeface="Cambria Math" panose="02040503050406030204" pitchFamily="18" charset="0"/>
                      </a:rPr>
                      <m:t>⊙</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𝑓</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indent="139700" latinLnBrk="0">
                  <a:lnSpc>
                    <a:spcPct val="170000"/>
                  </a:lnSpc>
                  <a:tabLst>
                    <a:tab pos="5400040" algn="r"/>
                  </a:tabLst>
                </a:pPr>
                <a:r>
                  <a:rPr lang="en-US" altLang="ko-KR" sz="1600" dirty="0">
                    <a:solidFill>
                      <a:srgbClr val="000000"/>
                    </a:solidFill>
                    <a:latin typeface="Helvetica" panose="020B0604020202020204" pitchFamily="34" charset="0"/>
                  </a:rPr>
                  <a:t>DFA: </a:t>
                </a:r>
                <a14:m>
                  <m:oMath xmlns:m="http://schemas.openxmlformats.org/officeDocument/2006/math">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𝑒</m:t>
                    </m:r>
                    <m:r>
                      <a:rPr lang="en-US" altLang="ko-KR" sz="1600">
                        <a:solidFill>
                          <a:srgbClr val="000000"/>
                        </a:solidFill>
                        <a:latin typeface="Cambria Math" panose="02040503050406030204" pitchFamily="18" charset="0"/>
                      </a:rPr>
                      <m:t>⊙</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𝑓</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𝑒</m:t>
                    </m:r>
                    <m:r>
                      <a:rPr lang="en-US" altLang="ko-KR" sz="1600">
                        <a:solidFill>
                          <a:srgbClr val="000000"/>
                        </a:solidFill>
                        <a:latin typeface="Cambria Math" panose="02040503050406030204" pitchFamily="18" charset="0"/>
                      </a:rPr>
                      <m:t>⊙</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𝑓</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indent="139700" latinLnBrk="0">
                  <a:lnSpc>
                    <a:spcPct val="170000"/>
                  </a:lnSpc>
                  <a:tabLst>
                    <a:tab pos="5400040" algn="r"/>
                  </a:tabLst>
                </a:pPr>
                <a:endPar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indent="139700" latinLnBrk="0">
                  <a:lnSpc>
                    <a:spcPct val="170000"/>
                  </a:lnSpc>
                  <a:tabLst>
                    <a:tab pos="5400040" algn="r"/>
                  </a:tabLst>
                </a:pPr>
                <a:r>
                  <a:rPr lang="en-US" altLang="ko-KR" sz="1600" dirty="0">
                    <a:solidFill>
                      <a:srgbClr val="000000"/>
                    </a:solidFill>
                    <a:latin typeface="Helvetica" panose="020B0604020202020204" pitchFamily="34" charset="0"/>
                  </a:rPr>
                  <a:t>Hence, DFA uses the output error </a:t>
                </a:r>
                <a14:m>
                  <m:oMath xmlns:m="http://schemas.openxmlformats.org/officeDocument/2006/math">
                    <m:r>
                      <a:rPr lang="en-US" altLang="ko-KR" sz="1600" i="1" dirty="0" smtClean="0">
                        <a:solidFill>
                          <a:srgbClr val="000000"/>
                        </a:solidFill>
                        <a:latin typeface="Cambria Math" panose="02040503050406030204" pitchFamily="18" charset="0"/>
                      </a:rPr>
                      <m:t>𝑒</m:t>
                    </m:r>
                  </m:oMath>
                </a14:m>
                <a:r>
                  <a:rPr lang="en-US" altLang="ko-KR" sz="1600" dirty="0">
                    <a:solidFill>
                      <a:srgbClr val="000000"/>
                    </a:solidFill>
                    <a:latin typeface="Helvetica" panose="020B0604020202020204" pitchFamily="34" charset="0"/>
                  </a:rPr>
                  <a:t> directly to each layer</a:t>
                </a:r>
                <a:endParaRPr lang="ko-KR" altLang="en-US"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blipFill>
                <a:blip r:embed="rId2"/>
                <a:stretch>
                  <a:fillRect b="-281"/>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10</a:t>
            </a:fld>
            <a:endParaRPr lang="ko-KR" altLang="en-US" dirty="0"/>
          </a:p>
        </p:txBody>
      </p:sp>
      <p:cxnSp>
        <p:nvCxnSpPr>
          <p:cNvPr id="6" name="직선 연결선 5">
            <a:extLst>
              <a:ext uri="{FF2B5EF4-FFF2-40B4-BE49-F238E27FC236}">
                <a16:creationId xmlns:a16="http://schemas.microsoft.com/office/drawing/2014/main" id="{97EC6C58-64CB-4B28-9E52-83E160BFF30A}"/>
              </a:ext>
            </a:extLst>
          </p:cNvPr>
          <p:cNvCxnSpPr>
            <a:cxnSpLocks/>
          </p:cNvCxnSpPr>
          <p:nvPr/>
        </p:nvCxnSpPr>
        <p:spPr>
          <a:xfrm>
            <a:off x="3411794" y="3549445"/>
            <a:ext cx="27530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786673C0-41E6-42AB-B49E-CC7314435A05}"/>
              </a:ext>
            </a:extLst>
          </p:cNvPr>
          <p:cNvCxnSpPr>
            <a:cxnSpLocks/>
          </p:cNvCxnSpPr>
          <p:nvPr/>
        </p:nvCxnSpPr>
        <p:spPr>
          <a:xfrm>
            <a:off x="3529781" y="4072521"/>
            <a:ext cx="15731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239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Direct Feedback Alignment (DFA) : Theoretical Aspect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rPr>
                  <a:t>When, </a:t>
                </a:r>
                <a14:m>
                  <m:oMath xmlns:m="http://schemas.openxmlformats.org/officeDocument/2006/math">
                    <m:f>
                      <m:fPr>
                        <m:ctrlPr>
                          <a:rPr lang="ko-KR" altLang="ko-KR" sz="16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h</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sub>
                        </m:sSub>
                      </m:num>
                      <m:den>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h</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den>
                    </m:f>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ko-KR" sz="1600" dirty="0">
                    <a:solidFill>
                      <a:srgbClr val="000000"/>
                    </a:solidFill>
                    <a:latin typeface="Helvetica" panose="020B0604020202020204" pitchFamily="34" charset="0"/>
                  </a:rPr>
                  <a:t>and </a:t>
                </a:r>
                <a14:m>
                  <m:oMath xmlns:m="http://schemas.openxmlformats.org/officeDocument/2006/math">
                    <m:f>
                      <m:f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h</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num>
                      <m:den>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h</m:t>
                            </m:r>
                          </m:e>
                          <m: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den>
                    </m:f>
                  </m:oMath>
                </a14:m>
                <a:r>
                  <a:rPr lang="en-US" altLang="ko-KR" sz="1600" dirty="0">
                    <a:solidFill>
                      <a:srgbClr val="000000"/>
                    </a:solidFill>
                    <a:latin typeface="Helvetica" panose="020B0604020202020204" pitchFamily="34" charset="0"/>
                  </a:rPr>
                  <a:t> is constant for each datapoint, the </a:t>
                </a:r>
                <a:r>
                  <a:rPr lang="en-US" altLang="ko-KR" sz="1600" dirty="0" err="1">
                    <a:solidFill>
                      <a:srgbClr val="000000"/>
                    </a:solidFill>
                    <a:latin typeface="Helvetica" panose="020B0604020202020204" pitchFamily="34" charset="0"/>
                  </a:rPr>
                  <a:t>layerwise</a:t>
                </a:r>
                <a:r>
                  <a:rPr lang="en-US" altLang="ko-KR" sz="1600" dirty="0">
                    <a:solidFill>
                      <a:srgbClr val="000000"/>
                    </a:solidFill>
                    <a:latin typeface="Helvetica" panose="020B0604020202020204" pitchFamily="34" charset="0"/>
                  </a:rPr>
                  <a:t> FA learning increases a term that shows how the well the weights are aligned.</a:t>
                </a:r>
              </a:p>
              <a:p>
                <a:pPr marL="0" indent="0">
                  <a:buNone/>
                </a:pP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Proven by differentiation.</a:t>
                </a:r>
              </a:p>
              <a:p>
                <a:pPr marL="0" indent="0">
                  <a:buNone/>
                </a:pP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This shows how FA works in general, as the output and the second to last output gets aligned, and inductively aligns all the other layers in the network.</a:t>
                </a:r>
              </a:p>
              <a:p>
                <a:pPr marL="0" indent="0">
                  <a:buNone/>
                </a:pP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DFA achieves this by FA connections between output and each input. </a:t>
                </a:r>
              </a:p>
              <a:p>
                <a:pPr marL="0" indent="0">
                  <a:buNone/>
                </a:pP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Since </a:t>
                </a:r>
                <a14:m>
                  <m:oMath xmlns:m="http://schemas.openxmlformats.org/officeDocument/2006/math">
                    <m:r>
                      <a:rPr lang="en-US" altLang="ko-KR" sz="1600" i="1" dirty="0" smtClean="0">
                        <a:solidFill>
                          <a:srgbClr val="000000"/>
                        </a:solidFill>
                        <a:latin typeface="Cambria Math" panose="02040503050406030204" pitchFamily="18" charset="0"/>
                      </a:rPr>
                      <m:t>𝐵</m:t>
                    </m:r>
                  </m:oMath>
                </a14:m>
                <a:r>
                  <a:rPr lang="en-US" altLang="ko-KR" sz="1600" dirty="0">
                    <a:solidFill>
                      <a:srgbClr val="000000"/>
                    </a:solidFill>
                    <a:latin typeface="Helvetica" panose="020B0604020202020204" pitchFamily="34" charset="0"/>
                  </a:rPr>
                  <a:t> has full rank with probability of 1, the proof also shows that every step makes the weights more well aligned, but the gradients accumulation can lead to divergence, making activations like tanh(function’s limited range) more recommended.</a:t>
                </a:r>
                <a:endParaRPr lang="ko-KR" altLang="en-US"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xfrm>
                <a:off x="166255" y="929698"/>
                <a:ext cx="11841018" cy="5389822"/>
              </a:xfrm>
              <a:blipFill>
                <a:blip r:embed="rId2"/>
                <a:stretch>
                  <a:fillRect l="-206"/>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11</a:t>
            </a:fld>
            <a:endParaRPr lang="ko-KR" altLang="en-US" dirty="0"/>
          </a:p>
        </p:txBody>
      </p:sp>
    </p:spTree>
    <p:extLst>
      <p:ext uri="{BB962C8B-B14F-4D97-AF65-F5344CB8AC3E}">
        <p14:creationId xmlns:p14="http://schemas.microsoft.com/office/powerpoint/2010/main" val="259889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Direct Feedback Alignment (DFA) : Results</a:t>
            </a:r>
            <a:endParaRPr lang="ko-KR" altLang="en-US" dirty="0"/>
          </a:p>
        </p:txBody>
      </p:sp>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rPr>
              <a:t>Indeed, DFA shows less problem for training deeper networks.</a:t>
            </a: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Only DFA successfully trained 100-layer network compared to BP(without proper initialization) or FA.</a:t>
            </a: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DFA usually works better than FA.</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p:txBody>
      </p:sp>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12</a:t>
            </a:fld>
            <a:endParaRPr lang="ko-KR" altLang="en-US" dirty="0"/>
          </a:p>
        </p:txBody>
      </p:sp>
      <p:pic>
        <p:nvPicPr>
          <p:cNvPr id="5" name="그림 4">
            <a:extLst>
              <a:ext uri="{FF2B5EF4-FFF2-40B4-BE49-F238E27FC236}">
                <a16:creationId xmlns:a16="http://schemas.microsoft.com/office/drawing/2014/main" id="{0B5E2D2D-5C0E-46C1-BD61-82960879167C}"/>
              </a:ext>
            </a:extLst>
          </p:cNvPr>
          <p:cNvPicPr>
            <a:picLocks noChangeAspect="1"/>
          </p:cNvPicPr>
          <p:nvPr/>
        </p:nvPicPr>
        <p:blipFill>
          <a:blip r:embed="rId2"/>
          <a:stretch>
            <a:fillRect/>
          </a:stretch>
        </p:blipFill>
        <p:spPr>
          <a:xfrm>
            <a:off x="954412" y="2629879"/>
            <a:ext cx="4387600" cy="2047224"/>
          </a:xfrm>
          <a:prstGeom prst="rect">
            <a:avLst/>
          </a:prstGeom>
        </p:spPr>
      </p:pic>
      <p:sp>
        <p:nvSpPr>
          <p:cNvPr id="6" name="TextBox 5">
            <a:extLst>
              <a:ext uri="{FF2B5EF4-FFF2-40B4-BE49-F238E27FC236}">
                <a16:creationId xmlns:a16="http://schemas.microsoft.com/office/drawing/2014/main" id="{AE5A5A90-6D78-4934-8A84-EDFFA4569759}"/>
              </a:ext>
            </a:extLst>
          </p:cNvPr>
          <p:cNvSpPr txBox="1"/>
          <p:nvPr/>
        </p:nvSpPr>
        <p:spPr>
          <a:xfrm>
            <a:off x="954412" y="4677103"/>
            <a:ext cx="4738036" cy="1477328"/>
          </a:xfrm>
          <a:prstGeom prst="rect">
            <a:avLst/>
          </a:prstGeom>
          <a:noFill/>
        </p:spPr>
        <p:txBody>
          <a:bodyPr wrap="square" rtlCol="0">
            <a:spAutoFit/>
          </a:bodyPr>
          <a:lstStyle/>
          <a:p>
            <a:r>
              <a:rPr lang="en-US" altLang="ko-KR" dirty="0"/>
              <a:t>Trained MNIST data on 3x400 tanh network</a:t>
            </a:r>
          </a:p>
          <a:p>
            <a:r>
              <a:rPr lang="en-US" altLang="ko-KR" dirty="0"/>
              <a:t>Top row: BP</a:t>
            </a:r>
          </a:p>
          <a:p>
            <a:r>
              <a:rPr lang="en-US" altLang="ko-KR" dirty="0"/>
              <a:t>Bottom row: DFA,</a:t>
            </a:r>
          </a:p>
          <a:p>
            <a:r>
              <a:rPr lang="en-US" altLang="ko-KR" dirty="0"/>
              <a:t>Left to right: input, hidden1,2,3</a:t>
            </a:r>
          </a:p>
          <a:p>
            <a:r>
              <a:rPr lang="en-US" altLang="ko-KR" dirty="0"/>
              <a:t>Feature map by t-SNE</a:t>
            </a:r>
            <a:endParaRPr lang="ko-KR" altLang="en-US" dirty="0"/>
          </a:p>
        </p:txBody>
      </p:sp>
      <p:pic>
        <p:nvPicPr>
          <p:cNvPr id="7" name="그림 6" descr="텍스트이(가) 표시된 사진&#10;&#10;자동 생성된 설명">
            <a:extLst>
              <a:ext uri="{FF2B5EF4-FFF2-40B4-BE49-F238E27FC236}">
                <a16:creationId xmlns:a16="http://schemas.microsoft.com/office/drawing/2014/main" id="{C0E1F0DB-1464-4E68-992A-E5968D4AA190}"/>
              </a:ext>
            </a:extLst>
          </p:cNvPr>
          <p:cNvPicPr>
            <a:picLocks noChangeAspect="1"/>
          </p:cNvPicPr>
          <p:nvPr/>
        </p:nvPicPr>
        <p:blipFill>
          <a:blip r:embed="rId3"/>
          <a:stretch>
            <a:fillRect/>
          </a:stretch>
        </p:blipFill>
        <p:spPr>
          <a:xfrm>
            <a:off x="5794917" y="3429000"/>
            <a:ext cx="5759450" cy="1052830"/>
          </a:xfrm>
          <a:prstGeom prst="rect">
            <a:avLst/>
          </a:prstGeom>
        </p:spPr>
      </p:pic>
      <p:sp>
        <p:nvSpPr>
          <p:cNvPr id="8" name="TextBox 7">
            <a:extLst>
              <a:ext uri="{FF2B5EF4-FFF2-40B4-BE49-F238E27FC236}">
                <a16:creationId xmlns:a16="http://schemas.microsoft.com/office/drawing/2014/main" id="{503B24CF-D485-48D3-824B-D036A7AE7D80}"/>
              </a:ext>
            </a:extLst>
          </p:cNvPr>
          <p:cNvSpPr txBox="1"/>
          <p:nvPr/>
        </p:nvSpPr>
        <p:spPr>
          <a:xfrm>
            <a:off x="7203193" y="4677103"/>
            <a:ext cx="4204138" cy="369332"/>
          </a:xfrm>
          <a:prstGeom prst="rect">
            <a:avLst/>
          </a:prstGeom>
          <a:noFill/>
        </p:spPr>
        <p:txBody>
          <a:bodyPr wrap="square" rtlCol="0">
            <a:spAutoFit/>
          </a:bodyPr>
          <a:lstStyle/>
          <a:p>
            <a:r>
              <a:rPr lang="en-US" altLang="ko-KR" dirty="0"/>
              <a:t>Trained on CIFAR-10 dataset</a:t>
            </a:r>
            <a:endParaRPr lang="ko-KR" altLang="en-US" dirty="0"/>
          </a:p>
        </p:txBody>
      </p:sp>
    </p:spTree>
    <p:extLst>
      <p:ext uri="{BB962C8B-B14F-4D97-AF65-F5344CB8AC3E}">
        <p14:creationId xmlns:p14="http://schemas.microsoft.com/office/powerpoint/2010/main" val="1423825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Local Learning (LL) </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rPr>
                  <a:t>Local learning uses local classifier each level to update the weights.</a:t>
                </a:r>
              </a:p>
              <a:p>
                <a:pPr lvl="1"/>
                <a:r>
                  <a:rPr lang="en-US" altLang="ko-KR" sz="1200" dirty="0">
                    <a:solidFill>
                      <a:srgbClr val="000000"/>
                    </a:solidFill>
                    <a:latin typeface="Helvetica" panose="020B0604020202020204" pitchFamily="34" charset="0"/>
                  </a:rPr>
                  <a:t>Without choosing </a:t>
                </a:r>
                <a14:m>
                  <m:oMath xmlns:m="http://schemas.openxmlformats.org/officeDocument/2006/math">
                    <m:r>
                      <a:rPr lang="en-US" altLang="ko-KR" sz="1200" b="0" i="1" smtClean="0">
                        <a:solidFill>
                          <a:srgbClr val="000000"/>
                        </a:solidFill>
                        <a:latin typeface="Cambria Math" panose="02040503050406030204" pitchFamily="18" charset="0"/>
                      </a:rPr>
                      <m:t>𝐾</m:t>
                    </m:r>
                  </m:oMath>
                </a14:m>
                <a:r>
                  <a:rPr lang="en-US" altLang="ko-KR" sz="1200" dirty="0">
                    <a:solidFill>
                      <a:srgbClr val="000000"/>
                    </a:solidFill>
                    <a:latin typeface="Helvetica" panose="020B0604020202020204" pitchFamily="34" charset="0"/>
                  </a:rPr>
                  <a:t> to be transpose of </a:t>
                </a:r>
                <a14:m>
                  <m:oMath xmlns:m="http://schemas.openxmlformats.org/officeDocument/2006/math">
                    <m:r>
                      <a:rPr lang="en-US" altLang="ko-KR" sz="1200" i="1" dirty="0" smtClean="0">
                        <a:solidFill>
                          <a:srgbClr val="000000"/>
                        </a:solidFill>
                        <a:latin typeface="Cambria Math" panose="02040503050406030204" pitchFamily="18" charset="0"/>
                      </a:rPr>
                      <m:t>𝑀</m:t>
                    </m:r>
                  </m:oMath>
                </a14:m>
                <a:r>
                  <a:rPr lang="en-US" altLang="ko-KR" sz="1200" dirty="0">
                    <a:solidFill>
                      <a:srgbClr val="000000"/>
                    </a:solidFill>
                    <a:latin typeface="Helvetica" panose="020B0604020202020204" pitchFamily="34" charset="0"/>
                  </a:rPr>
                  <a:t>, the weight transport problem is solved. </a:t>
                </a:r>
              </a:p>
              <a:p>
                <a:pPr lvl="1"/>
                <a:r>
                  <a:rPr lang="en-US" altLang="ko-KR" sz="1200" dirty="0">
                    <a:solidFill>
                      <a:srgbClr val="000000"/>
                    </a:solidFill>
                    <a:latin typeface="Helvetica" panose="020B0604020202020204" pitchFamily="34" charset="0"/>
                  </a:rPr>
                  <a:t>H. Mostafa, V. Ramesh, and G. </a:t>
                </a:r>
                <a:r>
                  <a:rPr lang="en-US" altLang="ko-KR" sz="1200" dirty="0" err="1">
                    <a:solidFill>
                      <a:srgbClr val="000000"/>
                    </a:solidFill>
                    <a:latin typeface="Helvetica" panose="020B0604020202020204" pitchFamily="34" charset="0"/>
                  </a:rPr>
                  <a:t>Cauwenberghs</a:t>
                </a:r>
                <a:r>
                  <a:rPr lang="en-US" altLang="ko-KR" sz="1200" dirty="0">
                    <a:solidFill>
                      <a:srgbClr val="000000"/>
                    </a:solidFill>
                    <a:latin typeface="Helvetica" panose="020B0604020202020204" pitchFamily="34" charset="0"/>
                  </a:rPr>
                  <a:t>, Front. </a:t>
                </a:r>
                <a:r>
                  <a:rPr lang="en-US" altLang="ko-KR" sz="1200" dirty="0" err="1">
                    <a:solidFill>
                      <a:srgbClr val="000000"/>
                    </a:solidFill>
                    <a:latin typeface="Helvetica" panose="020B0604020202020204" pitchFamily="34" charset="0"/>
                  </a:rPr>
                  <a:t>Neurosci</a:t>
                </a:r>
                <a:r>
                  <a:rPr lang="en-US" altLang="ko-KR" sz="1200" dirty="0">
                    <a:solidFill>
                      <a:srgbClr val="000000"/>
                    </a:solidFill>
                    <a:latin typeface="Helvetica" panose="020B0604020202020204" pitchFamily="34" charset="0"/>
                  </a:rPr>
                  <a:t>. 12, (2018).</a:t>
                </a:r>
              </a:p>
              <a:p>
                <a:pPr lvl="1"/>
                <a:endParaRPr lang="en-US" altLang="ko-KR" sz="12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 Local classifiers have local loss functions that only update parameters in that specific layer.</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xfrm>
                <a:off x="166255" y="929698"/>
                <a:ext cx="11841018" cy="5389822"/>
              </a:xfrm>
              <a:blipFill>
                <a:blip r:embed="rId2"/>
                <a:stretch>
                  <a:fillRect l="-206" t="-79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13</a:t>
            </a:fld>
            <a:endParaRPr lang="ko-KR" altLang="en-US" dirty="0"/>
          </a:p>
        </p:txBody>
      </p:sp>
    </p:spTree>
    <p:extLst>
      <p:ext uri="{BB962C8B-B14F-4D97-AF65-F5344CB8AC3E}">
        <p14:creationId xmlns:p14="http://schemas.microsoft.com/office/powerpoint/2010/main" val="2592813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Local Learning (LL) : Algorithm </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rPr>
                  <a:t>Choose </a:t>
                </a:r>
                <a14:m>
                  <m:oMath xmlns:m="http://schemas.openxmlformats.org/officeDocument/2006/math">
                    <m:sSup>
                      <m:sSupPr>
                        <m:ctrlPr>
                          <a:rPr lang="ko-KR"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𝑀</m:t>
                        </m:r>
                      </m:e>
                      <m:sup>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𝑖</m:t>
                        </m:r>
                      </m:sup>
                    </m:sSup>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ko-KR" sz="1600" dirty="0">
                    <a:solidFill>
                      <a:srgbClr val="000000"/>
                    </a:solidFill>
                    <a:latin typeface="Helvetica" panose="020B0604020202020204" pitchFamily="34" charset="0"/>
                  </a:rPr>
                  <a:t>to have size C x N (No. of Class x output dimension). </a:t>
                </a:r>
              </a:p>
              <a:p>
                <a:r>
                  <a:rPr lang="en-US" altLang="ko-KR" sz="1600" dirty="0">
                    <a:solidFill>
                      <a:srgbClr val="000000"/>
                    </a:solidFill>
                    <a:latin typeface="Helvetica" panose="020B0604020202020204" pitchFamily="34" charset="0"/>
                  </a:rPr>
                  <a:t>Let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𝑦</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r>
                      <a:rPr lang="en-US" altLang="ko-KR" sz="1600">
                        <a:solidFill>
                          <a:srgbClr val="000000"/>
                        </a:solidFill>
                        <a:latin typeface="Cambria Math" panose="02040503050406030204" pitchFamily="18" charset="0"/>
                      </a:rPr>
                      <m:t>𝑓</m:t>
                    </m:r>
                    <m:sSup>
                      <m:sSupPr>
                        <m:ctrlPr>
                          <a:rPr lang="en-US" altLang="ko-KR" sz="1600" i="1">
                            <a:solidFill>
                              <a:srgbClr val="000000"/>
                            </a:solidFill>
                            <a:latin typeface="Cambria Math" panose="02040503050406030204" pitchFamily="18" charset="0"/>
                          </a:rPr>
                        </m:ctrlPr>
                      </m:sSupPr>
                      <m:e>
                        <m:d>
                          <m:dPr>
                            <m:ctrlPr>
                              <a:rPr lang="ko-KR" altLang="ko-KR" sz="1600" i="1">
                                <a:solidFill>
                                  <a:srgbClr val="000000"/>
                                </a:solidFill>
                                <a:latin typeface="Cambria Math" panose="02040503050406030204" pitchFamily="18" charset="0"/>
                              </a:rPr>
                            </m:ctrlPr>
                          </m:d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𝑊</m:t>
                                </m:r>
                              </m:e>
                              <m:sup>
                                <m:r>
                                  <a:rPr lang="en-US" altLang="ko-KR" sz="1600">
                                    <a:solidFill>
                                      <a:srgbClr val="000000"/>
                                    </a:solidFill>
                                    <a:latin typeface="Cambria Math" panose="02040503050406030204" pitchFamily="18" charset="0"/>
                                  </a:rPr>
                                  <m:t>𝑖</m:t>
                                </m:r>
                              </m:sup>
                            </m:sSup>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𝑥</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𝑏</m:t>
                                </m:r>
                              </m:e>
                              <m:sup>
                                <m:r>
                                  <a:rPr lang="en-US" altLang="ko-KR" sz="1600">
                                    <a:solidFill>
                                      <a:srgbClr val="000000"/>
                                    </a:solidFill>
                                    <a:latin typeface="Cambria Math" panose="02040503050406030204" pitchFamily="18" charset="0"/>
                                  </a:rPr>
                                  <m:t>𝑖</m:t>
                                </m:r>
                              </m:sup>
                            </m:sSup>
                          </m:e>
                        </m:d>
                      </m:e>
                      <m:sup>
                        <m:r>
                          <a:rPr lang="en-US" altLang="ko-KR" sz="1600">
                            <a:solidFill>
                              <a:srgbClr val="000000"/>
                            </a:solidFill>
                            <a:latin typeface="Cambria Math" panose="02040503050406030204" pitchFamily="18" charset="0"/>
                          </a:rPr>
                          <m:t>′</m:t>
                        </m:r>
                      </m:sup>
                    </m:sSup>
                    <m:r>
                      <m:rPr>
                        <m:sty m:val="p"/>
                      </m:rPr>
                      <a:rPr lang="en-US" altLang="ko-KR" sz="1600">
                        <a:solidFill>
                          <a:srgbClr val="000000"/>
                        </a:solidFill>
                        <a:latin typeface="Cambria Math" panose="02040503050406030204" pitchFamily="18" charset="0"/>
                      </a:rPr>
                      <m:t>s</m:t>
                    </m:r>
                  </m:oMath>
                </a14:m>
                <a:r>
                  <a:rPr lang="ko-KR" altLang="ko-KR" sz="1600" dirty="0">
                    <a:solidFill>
                      <a:srgbClr val="000000"/>
                    </a:solidFill>
                    <a:latin typeface="Helvetica" panose="020B0604020202020204" pitchFamily="34" charset="0"/>
                  </a:rPr>
                  <a:t> </a:t>
                </a:r>
                <a:r>
                  <a:rPr lang="en-US" altLang="ko-KR" sz="1600" dirty="0">
                    <a:solidFill>
                      <a:srgbClr val="000000"/>
                    </a:solidFill>
                    <a:latin typeface="Helvetica" panose="020B0604020202020204" pitchFamily="34" charset="0"/>
                  </a:rPr>
                  <a:t>dimension be </a:t>
                </a:r>
                <a14:m>
                  <m:oMath xmlns:m="http://schemas.openxmlformats.org/officeDocument/2006/math">
                    <m:r>
                      <a:rPr lang="en-US" altLang="ko-KR"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𝑁</m:t>
                    </m:r>
                  </m:oMath>
                </a14:m>
                <a:r>
                  <a:rPr lang="en-US" altLang="ko-KR" sz="160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p>
              <a:p>
                <a14:m>
                  <m:oMath xmlns:m="http://schemas.openxmlformats.org/officeDocument/2006/math">
                    <m:sSup>
                      <m:sSupPr>
                        <m:ctrlPr>
                          <a:rPr lang="ko-KR" altLang="ko-KR" sz="1600" i="1" smtClean="0">
                            <a:solidFill>
                              <a:srgbClr val="000000"/>
                            </a:solidFill>
                            <a:latin typeface="Cambria Math" panose="02040503050406030204" pitchFamily="18" charset="0"/>
                          </a:rPr>
                        </m:ctrlPr>
                      </m:sSupPr>
                      <m:e>
                        <m:r>
                          <m:rPr>
                            <m:nor/>
                          </m:rPr>
                          <a:rPr lang="en-US" altLang="ko-KR" sz="1600" dirty="0">
                            <a:solidFill>
                              <a:srgbClr val="000000"/>
                            </a:solidFill>
                            <a:latin typeface="Helvetica" panose="020B0604020202020204" pitchFamily="34" charset="0"/>
                          </a:rPr>
                          <m:t>Then</m:t>
                        </m:r>
                        <m:r>
                          <m:rPr>
                            <m:nor/>
                          </m:rPr>
                          <a:rPr lang="en-US" altLang="ko-KR" sz="1600" dirty="0">
                            <a:solidFill>
                              <a:srgbClr val="000000"/>
                            </a:solidFill>
                            <a:latin typeface="Helvetica" panose="020B0604020202020204" pitchFamily="34" charset="0"/>
                          </a:rPr>
                          <m:t> </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𝑠</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𝑀</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𝑦</m:t>
                        </m:r>
                      </m:e>
                      <m:sup>
                        <m:r>
                          <a:rPr lang="en-US" altLang="ko-KR" sz="1600">
                            <a:solidFill>
                              <a:srgbClr val="000000"/>
                            </a:solidFill>
                            <a:latin typeface="Cambria Math" panose="02040503050406030204" pitchFamily="18" charset="0"/>
                          </a:rPr>
                          <m:t>𝑖</m:t>
                        </m:r>
                      </m:sup>
                    </m:sSup>
                    <m:r>
                      <m:rPr>
                        <m:nor/>
                      </m:rPr>
                      <a:rPr lang="en-US" altLang="ko-KR" sz="1600" dirty="0" smtClean="0">
                        <a:solidFill>
                          <a:srgbClr val="000000"/>
                        </a:solidFill>
                        <a:latin typeface="Helvetica" panose="020B0604020202020204" pitchFamily="34" charset="0"/>
                      </a:rPr>
                      <m:t> </m:t>
                    </m:r>
                    <m:r>
                      <m:rPr>
                        <m:nor/>
                      </m:rPr>
                      <a:rPr lang="en-US" altLang="ko-KR" sz="1600" dirty="0" smtClean="0">
                        <a:solidFill>
                          <a:srgbClr val="000000"/>
                        </a:solidFill>
                        <a:latin typeface="Helvetica" panose="020B0604020202020204" pitchFamily="34" charset="0"/>
                      </a:rPr>
                      <m:t>the</m:t>
                    </m:r>
                  </m:oMath>
                </a14:m>
                <a:r>
                  <a:rPr lang="en-US" altLang="ko-KR" sz="1600" dirty="0">
                    <a:solidFill>
                      <a:srgbClr val="000000"/>
                    </a:solidFill>
                    <a:latin typeface="Helvetica" panose="020B0604020202020204" pitchFamily="34" charset="0"/>
                  </a:rPr>
                  <a:t> score vector.</a:t>
                </a:r>
              </a:p>
              <a:p>
                <a14:m>
                  <m:oMath xmlns:m="http://schemas.openxmlformats.org/officeDocument/2006/math">
                    <m:r>
                      <a:rPr lang="en-US" altLang="ko-KR" sz="1600" i="1">
                        <a:solidFill>
                          <a:srgbClr val="000000"/>
                        </a:solidFill>
                        <a:latin typeface="Cambria Math" panose="02040503050406030204" pitchFamily="18" charset="0"/>
                      </a:rPr>
                      <m:t>𝐸</m:t>
                    </m:r>
                    <m:d>
                      <m:dPr>
                        <m:ctrlPr>
                          <a:rPr lang="en-US" altLang="ko-KR" sz="1600" i="1">
                            <a:solidFill>
                              <a:srgbClr val="000000"/>
                            </a:solidFill>
                            <a:latin typeface="Cambria Math" panose="02040503050406030204" pitchFamily="18" charset="0"/>
                          </a:rPr>
                        </m:ctrlPr>
                      </m:dPr>
                      <m:e>
                        <m:r>
                          <a:rPr lang="en-US" altLang="ko-KR" sz="1600" i="1">
                            <a:solidFill>
                              <a:srgbClr val="000000"/>
                            </a:solidFill>
                            <a:latin typeface="Cambria Math" panose="02040503050406030204" pitchFamily="18" charset="0"/>
                          </a:rPr>
                          <m:t>𝑡</m:t>
                        </m:r>
                        <m:r>
                          <a:rPr lang="en-US" altLang="ko-KR" sz="1600" i="1">
                            <a:solidFill>
                              <a:srgbClr val="000000"/>
                            </a:solidFill>
                            <a:latin typeface="Cambria Math" panose="02040503050406030204" pitchFamily="18" charset="0"/>
                          </a:rPr>
                          <m:t>, </m:t>
                        </m:r>
                        <m:sSup>
                          <m:sSupPr>
                            <m:ctrlPr>
                              <a:rPr lang="ko-KR"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𝑠</m:t>
                            </m:r>
                          </m:e>
                          <m:sup>
                            <m:r>
                              <a:rPr lang="en-US" altLang="ko-KR" sz="1600" i="1">
                                <a:solidFill>
                                  <a:srgbClr val="000000"/>
                                </a:solidFill>
                                <a:latin typeface="Cambria Math" panose="02040503050406030204" pitchFamily="18" charset="0"/>
                              </a:rPr>
                              <m:t>𝑖</m:t>
                            </m:r>
                          </m:sup>
                        </m:sSup>
                      </m:e>
                    </m:d>
                  </m:oMath>
                </a14:m>
                <a:r>
                  <a:rPr lang="en-US" altLang="ko-KR" sz="1600" dirty="0">
                    <a:solidFill>
                      <a:srgbClr val="000000"/>
                    </a:solidFill>
                    <a:latin typeface="Helvetica" panose="020B0604020202020204" pitchFamily="34" charset="0"/>
                  </a:rPr>
                  <a:t> is the local loss function, where </a:t>
                </a:r>
                <a14:m>
                  <m:oMath xmlns:m="http://schemas.openxmlformats.org/officeDocument/2006/math">
                    <m:r>
                      <a:rPr lang="en-US" altLang="ko-KR" sz="1600" i="1" dirty="0" smtClean="0">
                        <a:solidFill>
                          <a:srgbClr val="000000"/>
                        </a:solidFill>
                        <a:latin typeface="Cambria Math" panose="02040503050406030204" pitchFamily="18" charset="0"/>
                      </a:rPr>
                      <m:t>𝑡</m:t>
                    </m:r>
                  </m:oMath>
                </a14:m>
                <a:r>
                  <a:rPr lang="en-US" altLang="ko-KR" sz="1600" dirty="0">
                    <a:solidFill>
                      <a:srgbClr val="000000"/>
                    </a:solidFill>
                    <a:latin typeface="Helvetica" panose="020B0604020202020204" pitchFamily="34" charset="0"/>
                  </a:rPr>
                  <a:t> is the target.</a:t>
                </a:r>
              </a:p>
              <a:p>
                <a:pPr indent="139700" latinLnBrk="0">
                  <a:lnSpc>
                    <a:spcPct val="170000"/>
                  </a:lnSpc>
                  <a:tabLst>
                    <a:tab pos="5400040" algn="r"/>
                  </a:tabLst>
                </a:pPr>
                <a:r>
                  <a:rPr lang="en-US" altLang="ko-KR" sz="1600" dirty="0">
                    <a:solidFill>
                      <a:srgbClr val="000000"/>
                    </a:solidFill>
                    <a:latin typeface="Helvetica" panose="020B0604020202020204" pitchFamily="34" charset="0"/>
                  </a:rPr>
                  <a:t>Update Rules:</a:t>
                </a:r>
              </a:p>
              <a:p>
                <a:pPr indent="139700" latinLnBrk="0">
                  <a:lnSpc>
                    <a:spcPct val="170000"/>
                  </a:lnSpc>
                  <a:tabLst>
                    <a:tab pos="5400040" algn="r"/>
                  </a:tabLst>
                </a:pPr>
                <a14:m>
                  <m:oMath xmlns:m="http://schemas.openxmlformats.org/officeDocument/2006/math">
                    <m:sSup>
                      <m:sSupPr>
                        <m:ctrlPr>
                          <a:rPr lang="ko-KR" altLang="ko-KR" sz="1600" i="1" smtClean="0">
                            <a:solidFill>
                              <a:srgbClr val="000000"/>
                            </a:solidFill>
                            <a:latin typeface="Cambria Math" panose="02040503050406030204" pitchFamily="18" charset="0"/>
                          </a:rPr>
                        </m:ctrlPr>
                      </m:sSup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𝑠</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𝑀</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𝑦</m:t>
                        </m:r>
                      </m:e>
                      <m:sup>
                        <m:r>
                          <a:rPr lang="en-US" altLang="ko-KR" sz="1600">
                            <a:solidFill>
                              <a:srgbClr val="000000"/>
                            </a:solidFill>
                            <a:latin typeface="Cambria Math" panose="02040503050406030204" pitchFamily="18" charset="0"/>
                          </a:rPr>
                          <m:t>𝑖</m:t>
                        </m:r>
                      </m:sup>
                    </m:sSup>
                  </m:oMath>
                </a14:m>
                <a:endParaRPr lang="en-US" altLang="ko-KR" sz="1600" i="1" dirty="0">
                  <a:solidFill>
                    <a:srgbClr val="000000"/>
                  </a:solidFill>
                  <a:latin typeface="Cambria Math" panose="02040503050406030204" pitchFamily="18" charset="0"/>
                </a:endParaRPr>
              </a:p>
              <a:p>
                <a:pPr indent="139700" latinLnBrk="0">
                  <a:lnSpc>
                    <a:spcPct val="170000"/>
                  </a:lnSpc>
                  <a:tabLst>
                    <a:tab pos="5400040" algn="r"/>
                  </a:tabLst>
                </a:pPr>
                <a14:m>
                  <m:oMath xmlns:m="http://schemas.openxmlformats.org/officeDocument/2006/math">
                    <m:sSup>
                      <m:sSupPr>
                        <m:ctrlPr>
                          <a:rPr lang="ko-KR" altLang="ko-KR" sz="1600" i="1">
                            <a:solidFill>
                              <a:srgbClr val="000000"/>
                            </a:solidFill>
                            <a:latin typeface="Cambria Math" panose="02040503050406030204" pitchFamily="18" charset="0"/>
                          </a:rPr>
                        </m:ctrlPr>
                      </m:sSupPr>
                      <m:e>
                        <m:sSub>
                          <m:sSubPr>
                            <m:ctrlPr>
                              <a:rPr lang="ko-KR" altLang="ko-KR" sz="1600" i="1">
                                <a:solidFill>
                                  <a:srgbClr val="000000"/>
                                </a:solidFill>
                                <a:latin typeface="Cambria Math" panose="02040503050406030204" pitchFamily="18" charset="0"/>
                              </a:rPr>
                            </m:ctrlPr>
                          </m:sSubPr>
                          <m:e>
                            <m:r>
                              <a:rPr lang="en-US" altLang="ko-KR" sz="1600">
                                <a:solidFill>
                                  <a:srgbClr val="000000"/>
                                </a:solidFill>
                                <a:latin typeface="Cambria Math" panose="02040503050406030204" pitchFamily="18" charset="0"/>
                              </a:rPr>
                              <m:t>𝑒</m:t>
                            </m:r>
                          </m:e>
                          <m:sub>
                            <m:r>
                              <a:rPr lang="en-US" altLang="ko-KR" sz="1600">
                                <a:solidFill>
                                  <a:srgbClr val="000000"/>
                                </a:solidFill>
                                <a:latin typeface="Cambria Math" panose="02040503050406030204" pitchFamily="18" charset="0"/>
                              </a:rPr>
                              <m:t>𝑠</m:t>
                            </m:r>
                          </m:sub>
                        </m:sSub>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f>
                      <m:fPr>
                        <m:ctrlPr>
                          <a:rPr lang="ko-KR" altLang="ko-KR" sz="1600" i="1">
                            <a:solidFill>
                              <a:srgbClr val="000000"/>
                            </a:solidFill>
                            <a:latin typeface="Cambria Math" panose="02040503050406030204" pitchFamily="18" charset="0"/>
                          </a:rPr>
                        </m:ctrlPr>
                      </m:fPr>
                      <m:num>
                        <m:r>
                          <a:rPr lang="en-US" altLang="ko-KR" sz="1600">
                            <a:solidFill>
                              <a:srgbClr val="000000"/>
                            </a:solidFill>
                            <a:latin typeface="Cambria Math" panose="02040503050406030204" pitchFamily="18" charset="0"/>
                          </a:rPr>
                          <m:t>𝑑𝐸</m:t>
                        </m:r>
                        <m:r>
                          <a:rPr lang="en-US" altLang="ko-KR" sz="1600">
                            <a:solidFill>
                              <a:srgbClr val="000000"/>
                            </a:solidFill>
                            <a:latin typeface="Cambria Math" panose="02040503050406030204" pitchFamily="18" charset="0"/>
                          </a:rPr>
                          <m:t>(</m:t>
                        </m:r>
                        <m:r>
                          <a:rPr lang="en-US" altLang="ko-KR" sz="1600">
                            <a:solidFill>
                              <a:srgbClr val="000000"/>
                            </a:solidFill>
                            <a:latin typeface="Cambria Math" panose="02040503050406030204" pitchFamily="18" charset="0"/>
                          </a:rPr>
                          <m:t>𝑡</m:t>
                        </m:r>
                        <m:r>
                          <a:rPr lang="en-US" altLang="ko-KR" sz="1600">
                            <a:solidFill>
                              <a:srgbClr val="000000"/>
                            </a:solidFill>
                            <a:latin typeface="Cambria Math" panose="02040503050406030204" pitchFamily="18" charset="0"/>
                          </a:rPr>
                          <m:t>, </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𝑠</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num>
                      <m:den>
                        <m:r>
                          <a:rPr lang="en-US" altLang="ko-KR" sz="1600">
                            <a:solidFill>
                              <a:srgbClr val="000000"/>
                            </a:solidFill>
                            <a:latin typeface="Cambria Math" panose="02040503050406030204" pitchFamily="18" charset="0"/>
                          </a:rPr>
                          <m:t>𝑑</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𝑠</m:t>
                            </m:r>
                          </m:e>
                          <m:sup>
                            <m:r>
                              <a:rPr lang="en-US" altLang="ko-KR" sz="1600">
                                <a:solidFill>
                                  <a:srgbClr val="000000"/>
                                </a:solidFill>
                                <a:latin typeface="Cambria Math" panose="02040503050406030204" pitchFamily="18" charset="0"/>
                              </a:rPr>
                              <m:t>𝑖</m:t>
                            </m:r>
                          </m:sup>
                        </m:sSup>
                      </m:den>
                    </m:f>
                  </m:oMath>
                </a14:m>
                <a:r>
                  <a:rPr lang="en-US" altLang="ko-KR" sz="1600" dirty="0">
                    <a:solidFill>
                      <a:srgbClr val="000000"/>
                    </a:solidFill>
                    <a:latin typeface="Helvetica" panose="020B0604020202020204" pitchFamily="34" charset="0"/>
                  </a:rPr>
                  <a:t>  </a:t>
                </a:r>
              </a:p>
              <a:p>
                <a:pPr indent="139700" latinLnBrk="0">
                  <a:lnSpc>
                    <a:spcPct val="170000"/>
                  </a:lnSpc>
                  <a:tabLst>
                    <a:tab pos="5400040" algn="r"/>
                  </a:tabLst>
                </a:pPr>
                <a14:m>
                  <m:oMath xmlns:m="http://schemas.openxmlformats.org/officeDocument/2006/math">
                    <m:sSup>
                      <m:sSupPr>
                        <m:ctrlPr>
                          <a:rPr lang="ko-KR" altLang="ko-KR" sz="1600" i="1">
                            <a:solidFill>
                              <a:srgbClr val="000000"/>
                            </a:solidFill>
                            <a:latin typeface="Cambria Math" panose="02040503050406030204" pitchFamily="18" charset="0"/>
                          </a:rPr>
                        </m:ctrlPr>
                      </m:sSupPr>
                      <m:e>
                        <m:sSub>
                          <m:sSubPr>
                            <m:ctrlPr>
                              <a:rPr lang="ko-KR" altLang="ko-KR" sz="1600" i="1">
                                <a:solidFill>
                                  <a:srgbClr val="000000"/>
                                </a:solidFill>
                                <a:latin typeface="Cambria Math" panose="02040503050406030204" pitchFamily="18" charset="0"/>
                              </a:rPr>
                            </m:ctrlPr>
                          </m:sSubPr>
                          <m:e>
                            <m:r>
                              <a:rPr lang="en-US" altLang="ko-KR" sz="1600">
                                <a:solidFill>
                                  <a:srgbClr val="000000"/>
                                </a:solidFill>
                                <a:latin typeface="Cambria Math" panose="02040503050406030204" pitchFamily="18" charset="0"/>
                              </a:rPr>
                              <m:t>𝑒</m:t>
                            </m:r>
                          </m:e>
                          <m:sub>
                            <m:r>
                              <a:rPr lang="en-US" altLang="ko-KR" sz="1600">
                                <a:solidFill>
                                  <a:srgbClr val="000000"/>
                                </a:solidFill>
                                <a:latin typeface="Cambria Math" panose="02040503050406030204" pitchFamily="18" charset="0"/>
                              </a:rPr>
                              <m:t>𝑦</m:t>
                            </m:r>
                          </m:sub>
                        </m:sSub>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𝐾</m:t>
                        </m:r>
                      </m:e>
                      <m:sup>
                        <m:r>
                          <a:rPr lang="en-US" altLang="ko-KR" sz="1600">
                            <a:solidFill>
                              <a:srgbClr val="000000"/>
                            </a:solidFill>
                            <a:latin typeface="Cambria Math" panose="02040503050406030204" pitchFamily="18" charset="0"/>
                          </a:rPr>
                          <m:t>𝑖</m:t>
                        </m:r>
                      </m:sup>
                    </m:sSup>
                    <m:sSup>
                      <m:sSupPr>
                        <m:ctrlPr>
                          <a:rPr lang="ko-KR" altLang="ko-KR" sz="1600" i="1">
                            <a:solidFill>
                              <a:srgbClr val="000000"/>
                            </a:solidFill>
                            <a:latin typeface="Cambria Math" panose="02040503050406030204" pitchFamily="18" charset="0"/>
                          </a:rPr>
                        </m:ctrlPr>
                      </m:sSupPr>
                      <m:e>
                        <m:sSub>
                          <m:sSubPr>
                            <m:ctrlPr>
                              <a:rPr lang="ko-KR" altLang="ko-KR" sz="1600" i="1">
                                <a:solidFill>
                                  <a:srgbClr val="000000"/>
                                </a:solidFill>
                                <a:latin typeface="Cambria Math" panose="02040503050406030204" pitchFamily="18" charset="0"/>
                              </a:rPr>
                            </m:ctrlPr>
                          </m:sSubPr>
                          <m:e>
                            <m:r>
                              <a:rPr lang="en-US" altLang="ko-KR" sz="1600">
                                <a:solidFill>
                                  <a:srgbClr val="000000"/>
                                </a:solidFill>
                                <a:latin typeface="Cambria Math" panose="02040503050406030204" pitchFamily="18" charset="0"/>
                              </a:rPr>
                              <m:t>𝑒</m:t>
                            </m:r>
                          </m:e>
                          <m:sub>
                            <m:r>
                              <a:rPr lang="en-US" altLang="ko-KR" sz="1600">
                                <a:solidFill>
                                  <a:srgbClr val="000000"/>
                                </a:solidFill>
                                <a:latin typeface="Cambria Math" panose="02040503050406030204" pitchFamily="18" charset="0"/>
                              </a:rPr>
                              <m:t>𝑠</m:t>
                            </m:r>
                          </m:sub>
                        </m:sSub>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𝑦</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oMath>
                </a14:m>
                <a:r>
                  <a:rPr lang="ko-KR" altLang="ko-KR" sz="1600" dirty="0">
                    <a:solidFill>
                      <a:srgbClr val="000000"/>
                    </a:solidFill>
                    <a:latin typeface="Helvetica" panose="020B0604020202020204" pitchFamily="34" charset="0"/>
                  </a:rPr>
                  <a:t> </a:t>
                </a:r>
                <a:r>
                  <a:rPr lang="en-US" altLang="ko-KR" sz="1600" dirty="0">
                    <a:solidFill>
                      <a:srgbClr val="000000"/>
                    </a:solidFill>
                    <a:latin typeface="Helvetica" panose="020B0604020202020204" pitchFamily="34" charset="0"/>
                  </a:rPr>
                  <a:t>  </a:t>
                </a:r>
              </a:p>
              <a:p>
                <a:pPr indent="139700" latinLnBrk="0">
                  <a:lnSpc>
                    <a:spcPct val="170000"/>
                  </a:lnSpc>
                  <a:tabLst>
                    <a:tab pos="5400040" algn="r"/>
                  </a:tabLst>
                </a:pPr>
                <a14:m>
                  <m:oMath xmlns:m="http://schemas.openxmlformats.org/officeDocument/2006/math">
                    <m:r>
                      <a:rPr lang="en-US" altLang="ko-KR" sz="1600">
                        <a:solidFill>
                          <a:srgbClr val="000000"/>
                        </a:solidFill>
                        <a:latin typeface="Cambria Math" panose="02040503050406030204" pitchFamily="18" charset="0"/>
                      </a:rPr>
                      <m:t>∆</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𝑊</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r>
                      <a:rPr lang="en-US" altLang="ko-KR" sz="1600">
                        <a:solidFill>
                          <a:srgbClr val="000000"/>
                        </a:solidFill>
                        <a:latin typeface="Cambria Math" panose="02040503050406030204" pitchFamily="18" charset="0"/>
                      </a:rPr>
                      <m:t>𝜂</m:t>
                    </m:r>
                    <m:sSup>
                      <m:sSupPr>
                        <m:ctrlPr>
                          <a:rPr lang="ko-KR" altLang="ko-KR" sz="1600" i="1">
                            <a:solidFill>
                              <a:srgbClr val="000000"/>
                            </a:solidFill>
                            <a:latin typeface="Cambria Math" panose="02040503050406030204" pitchFamily="18" charset="0"/>
                          </a:rPr>
                        </m:ctrlPr>
                      </m:sSupPr>
                      <m:e>
                        <m:sSub>
                          <m:sSubPr>
                            <m:ctrlPr>
                              <a:rPr lang="ko-KR" altLang="ko-KR" sz="1600" i="1">
                                <a:solidFill>
                                  <a:srgbClr val="000000"/>
                                </a:solidFill>
                                <a:latin typeface="Cambria Math" panose="02040503050406030204" pitchFamily="18" charset="0"/>
                              </a:rPr>
                            </m:ctrlPr>
                          </m:sSubPr>
                          <m:e>
                            <m:r>
                              <a:rPr lang="en-US" altLang="ko-KR" sz="1600">
                                <a:solidFill>
                                  <a:srgbClr val="000000"/>
                                </a:solidFill>
                                <a:latin typeface="Cambria Math" panose="02040503050406030204" pitchFamily="18" charset="0"/>
                              </a:rPr>
                              <m:t>𝑒</m:t>
                            </m:r>
                          </m:e>
                          <m:sub>
                            <m:r>
                              <a:rPr lang="en-US" altLang="ko-KR" sz="1600">
                                <a:solidFill>
                                  <a:srgbClr val="000000"/>
                                </a:solidFill>
                                <a:latin typeface="Cambria Math" panose="02040503050406030204" pitchFamily="18" charset="0"/>
                              </a:rPr>
                              <m:t>𝑦</m:t>
                            </m:r>
                          </m:sub>
                        </m:sSub>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𝑥</m:t>
                        </m:r>
                      </m:e>
                      <m:sup>
                        <m:r>
                          <a:rPr lang="en-US" altLang="ko-KR" sz="1600">
                            <a:solidFill>
                              <a:srgbClr val="000000"/>
                            </a:solidFill>
                            <a:latin typeface="Cambria Math" panose="02040503050406030204" pitchFamily="18" charset="0"/>
                          </a:rPr>
                          <m:t>𝑖</m:t>
                        </m:r>
                      </m:sup>
                    </m:sSup>
                  </m:oMath>
                </a14:m>
                <a:r>
                  <a:rPr lang="en-US" altLang="ko-KR" sz="1600" dirty="0">
                    <a:solidFill>
                      <a:srgbClr val="000000"/>
                    </a:solidFill>
                    <a:latin typeface="Helvetica" panose="020B0604020202020204" pitchFamily="34" charset="0"/>
                  </a:rPr>
                  <a:t>   </a:t>
                </a:r>
              </a:p>
              <a:p>
                <a:pPr indent="139700" latinLnBrk="0">
                  <a:lnSpc>
                    <a:spcPct val="170000"/>
                  </a:lnSpc>
                  <a:tabLst>
                    <a:tab pos="5400040" algn="r"/>
                  </a:tabLst>
                </a:pPr>
                <a14:m>
                  <m:oMath xmlns:m="http://schemas.openxmlformats.org/officeDocument/2006/math">
                    <m:r>
                      <a:rPr lang="en-US" altLang="ko-KR" sz="1600">
                        <a:solidFill>
                          <a:srgbClr val="000000"/>
                        </a:solidFill>
                        <a:latin typeface="Cambria Math" panose="02040503050406030204" pitchFamily="18" charset="0"/>
                      </a:rPr>
                      <m:t>∆</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𝑏</m:t>
                        </m:r>
                      </m:e>
                      <m:sup>
                        <m:r>
                          <a:rPr lang="en-US" altLang="ko-KR" sz="1600">
                            <a:solidFill>
                              <a:srgbClr val="000000"/>
                            </a:solidFill>
                            <a:latin typeface="Cambria Math" panose="02040503050406030204" pitchFamily="18" charset="0"/>
                          </a:rPr>
                          <m:t>𝑖</m:t>
                        </m:r>
                      </m:sup>
                    </m:sSup>
                    <m:r>
                      <a:rPr lang="en-US" altLang="ko-KR" sz="1600">
                        <a:solidFill>
                          <a:srgbClr val="000000"/>
                        </a:solidFill>
                        <a:latin typeface="Cambria Math" panose="02040503050406030204" pitchFamily="18" charset="0"/>
                      </a:rPr>
                      <m:t>=−</m:t>
                    </m:r>
                    <m:r>
                      <a:rPr lang="en-US" altLang="ko-KR" sz="1600">
                        <a:solidFill>
                          <a:srgbClr val="000000"/>
                        </a:solidFill>
                        <a:latin typeface="Cambria Math" panose="02040503050406030204" pitchFamily="18" charset="0"/>
                      </a:rPr>
                      <m:t>𝜂</m:t>
                    </m:r>
                    <m:sSup>
                      <m:sSupPr>
                        <m:ctrlPr>
                          <a:rPr lang="ko-KR" altLang="ko-KR" sz="1600" i="1">
                            <a:solidFill>
                              <a:srgbClr val="000000"/>
                            </a:solidFill>
                            <a:latin typeface="Cambria Math" panose="02040503050406030204" pitchFamily="18" charset="0"/>
                          </a:rPr>
                        </m:ctrlPr>
                      </m:sSupPr>
                      <m:e>
                        <m:sSub>
                          <m:sSubPr>
                            <m:ctrlPr>
                              <a:rPr lang="ko-KR" altLang="ko-KR" sz="1600" i="1">
                                <a:solidFill>
                                  <a:srgbClr val="000000"/>
                                </a:solidFill>
                                <a:latin typeface="Cambria Math" panose="02040503050406030204" pitchFamily="18" charset="0"/>
                              </a:rPr>
                            </m:ctrlPr>
                          </m:sSubPr>
                          <m:e>
                            <m:r>
                              <a:rPr lang="en-US" altLang="ko-KR" sz="1600">
                                <a:solidFill>
                                  <a:srgbClr val="000000"/>
                                </a:solidFill>
                                <a:latin typeface="Cambria Math" panose="02040503050406030204" pitchFamily="18" charset="0"/>
                              </a:rPr>
                              <m:t>𝑒</m:t>
                            </m:r>
                          </m:e>
                          <m:sub>
                            <m:r>
                              <a:rPr lang="en-US" altLang="ko-KR" sz="1600">
                                <a:solidFill>
                                  <a:srgbClr val="000000"/>
                                </a:solidFill>
                                <a:latin typeface="Cambria Math" panose="02040503050406030204" pitchFamily="18" charset="0"/>
                              </a:rPr>
                              <m:t>𝑦</m:t>
                            </m:r>
                          </m:sub>
                        </m:sSub>
                      </m:e>
                      <m:sup>
                        <m:r>
                          <a:rPr lang="en-US" altLang="ko-KR" sz="1600">
                            <a:solidFill>
                              <a:srgbClr val="000000"/>
                            </a:solidFill>
                            <a:latin typeface="Cambria Math" panose="02040503050406030204" pitchFamily="18" charset="0"/>
                          </a:rPr>
                          <m:t>𝑖</m:t>
                        </m:r>
                      </m:sup>
                    </m:sSup>
                  </m:oMath>
                </a14:m>
                <a:endParaRPr lang="en-US" altLang="ko-KR" sz="1600" dirty="0">
                  <a:solidFill>
                    <a:srgbClr val="000000"/>
                  </a:solidFill>
                  <a:latin typeface="Helvetica" panose="020B0604020202020204" pitchFamily="34" charset="0"/>
                </a:endParaRPr>
              </a:p>
              <a:p>
                <a:pPr indent="139700" latinLnBrk="0">
                  <a:lnSpc>
                    <a:spcPct val="170000"/>
                  </a:lnSpc>
                  <a:tabLst>
                    <a:tab pos="5400040" algn="r"/>
                  </a:tabLst>
                </a:pPr>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xfrm>
                <a:off x="166255" y="929698"/>
                <a:ext cx="11841018" cy="5389822"/>
              </a:xfrm>
              <a:blipFill>
                <a:blip r:embed="rId2"/>
                <a:stretch>
                  <a:fillRect l="-206" t="-566"/>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14</a:t>
            </a:fld>
            <a:endParaRPr lang="ko-KR" altLang="en-US" dirty="0"/>
          </a:p>
        </p:txBody>
      </p:sp>
      <p:pic>
        <p:nvPicPr>
          <p:cNvPr id="6" name="그림 5">
            <a:extLst>
              <a:ext uri="{FF2B5EF4-FFF2-40B4-BE49-F238E27FC236}">
                <a16:creationId xmlns:a16="http://schemas.microsoft.com/office/drawing/2014/main" id="{917C240C-06DB-4ED3-9AD7-D6D47680073D}"/>
              </a:ext>
            </a:extLst>
          </p:cNvPr>
          <p:cNvPicPr>
            <a:picLocks noChangeAspect="1"/>
          </p:cNvPicPr>
          <p:nvPr/>
        </p:nvPicPr>
        <p:blipFill>
          <a:blip r:embed="rId3"/>
          <a:stretch>
            <a:fillRect/>
          </a:stretch>
        </p:blipFill>
        <p:spPr>
          <a:xfrm>
            <a:off x="3040165" y="2605759"/>
            <a:ext cx="8161994" cy="3057841"/>
          </a:xfrm>
          <a:prstGeom prst="rect">
            <a:avLst/>
          </a:prstGeom>
        </p:spPr>
      </p:pic>
    </p:spTree>
    <p:extLst>
      <p:ext uri="{BB962C8B-B14F-4D97-AF65-F5344CB8AC3E}">
        <p14:creationId xmlns:p14="http://schemas.microsoft.com/office/powerpoint/2010/main" val="342369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Local Learning (LL) : Efficiency in Operations &amp; Memory</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rPr>
                  <a:t>Weight update can be done in one pass!</a:t>
                </a:r>
              </a:p>
              <a:p>
                <a:r>
                  <a:rPr lang="en-US" altLang="ko-KR" sz="1600" dirty="0">
                    <a:solidFill>
                      <a:srgbClr val="000000"/>
                    </a:solidFill>
                    <a:latin typeface="Helvetica" panose="020B0604020202020204" pitchFamily="34" charset="0"/>
                  </a:rPr>
                  <a:t>Each Layer </a:t>
                </a:r>
                <a14:m>
                  <m:oMath xmlns:m="http://schemas.openxmlformats.org/officeDocument/2006/math">
                    <m:r>
                      <a:rPr lang="en-US" altLang="ko-KR" sz="1600">
                        <a:solidFill>
                          <a:srgbClr val="000000"/>
                        </a:solidFill>
                        <a:latin typeface="Cambria Math" panose="02040503050406030204" pitchFamily="18" charset="0"/>
                      </a:rPr>
                      <m:t>𝑖</m:t>
                    </m:r>
                    <m:r>
                      <a:rPr lang="en-US" altLang="ko-KR" sz="1600" b="0" i="0" smtClean="0">
                        <a:solidFill>
                          <a:srgbClr val="000000"/>
                        </a:solidFill>
                        <a:latin typeface="Cambria Math" panose="02040503050406030204" pitchFamily="18" charset="0"/>
                      </a:rPr>
                      <m:t> :</m:t>
                    </m:r>
                  </m:oMath>
                </a14:m>
                <a:r>
                  <a:rPr lang="ko-KR" altLang="ko-KR" sz="1600" dirty="0">
                    <a:solidFill>
                      <a:srgbClr val="000000"/>
                    </a:solidFill>
                    <a:latin typeface="Helvetica" panose="020B0604020202020204" pitchFamily="34" charset="0"/>
                  </a:rPr>
                  <a:t> </a:t>
                </a:r>
                <a14:m>
                  <m:oMath xmlns:m="http://schemas.openxmlformats.org/officeDocument/2006/math">
                    <m:sSup>
                      <m:sSupPr>
                        <m:ctrlPr>
                          <a:rPr lang="ko-KR" altLang="ko-KR" sz="1600" i="1" smtClean="0">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𝑃</m:t>
                        </m:r>
                      </m:e>
                      <m:sup>
                        <m:r>
                          <a:rPr lang="en-US" altLang="ko-KR" sz="1600">
                            <a:solidFill>
                              <a:srgbClr val="000000"/>
                            </a:solidFill>
                            <a:latin typeface="Cambria Math" panose="02040503050406030204" pitchFamily="18" charset="0"/>
                          </a:rPr>
                          <m:t>𝑖</m:t>
                        </m:r>
                      </m:sup>
                    </m:sSup>
                  </m:oMath>
                </a14:m>
                <a:r>
                  <a:rPr lang="ko-KR" altLang="ko-KR" sz="1600" dirty="0">
                    <a:solidFill>
                      <a:srgbClr val="000000"/>
                    </a:solidFill>
                    <a:latin typeface="Helvetica" panose="020B0604020202020204" pitchFamily="34" charset="0"/>
                  </a:rPr>
                  <a:t> </a:t>
                </a:r>
                <a:r>
                  <a:rPr lang="en-US" altLang="ko-KR" sz="1600" dirty="0">
                    <a:solidFill>
                      <a:srgbClr val="000000"/>
                    </a:solidFill>
                    <a:latin typeface="Helvetica" panose="020B0604020202020204" pitchFamily="34" charset="0"/>
                  </a:rPr>
                  <a:t>parameter, activation per mini-batch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𝐴</m:t>
                        </m:r>
                      </m:e>
                      <m:sup>
                        <m:r>
                          <a:rPr lang="en-US" altLang="ko-KR" sz="1600">
                            <a:solidFill>
                              <a:srgbClr val="000000"/>
                            </a:solidFill>
                            <a:latin typeface="Cambria Math" panose="02040503050406030204" pitchFamily="18" charset="0"/>
                          </a:rPr>
                          <m:t>𝑖</m:t>
                        </m:r>
                      </m:sup>
                    </m:sSup>
                  </m:oMath>
                </a14:m>
                <a:r>
                  <a:rPr lang="en-US" altLang="ko-KR" sz="1600" dirty="0">
                    <a:solidFill>
                      <a:srgbClr val="000000"/>
                    </a:solidFill>
                    <a:latin typeface="Helvetica" panose="020B0604020202020204" pitchFamily="34" charset="0"/>
                  </a:rPr>
                  <a:t>, Fan-out :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𝑅</m:t>
                        </m:r>
                      </m:e>
                      <m:sup>
                        <m:r>
                          <a:rPr lang="en-US" altLang="ko-KR" sz="1600">
                            <a:solidFill>
                              <a:srgbClr val="000000"/>
                            </a:solidFill>
                            <a:latin typeface="Cambria Math" panose="02040503050406030204" pitchFamily="18" charset="0"/>
                          </a:rPr>
                          <m:t>𝑖</m:t>
                        </m:r>
                      </m:sup>
                    </m:sSup>
                  </m:oMath>
                </a14:m>
                <a:r>
                  <a:rPr lang="ko-KR" altLang="ko-KR" sz="1600" dirty="0">
                    <a:solidFill>
                      <a:srgbClr val="000000"/>
                    </a:solidFill>
                    <a:latin typeface="Helvetica" panose="020B0604020202020204" pitchFamily="34" charset="0"/>
                  </a:rPr>
                  <a:t>일 때</a:t>
                </a: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BP’s forward pass :</a:t>
                </a:r>
                <a:r>
                  <a:rPr lang="ko-KR" altLang="ko-KR" sz="1600" dirty="0">
                    <a:solidFill>
                      <a:srgbClr val="000000"/>
                    </a:solidFill>
                    <a:latin typeface="Helvetica" panose="020B0604020202020204" pitchFamily="34" charset="0"/>
                  </a:rPr>
                  <a:t> </a:t>
                </a:r>
                <a:r>
                  <a:rPr lang="en-US" altLang="ko-KR" sz="1600" dirty="0">
                    <a:solidFill>
                      <a:srgbClr val="000000"/>
                    </a:solidFill>
                    <a:latin typeface="Helvetica" panose="020B0604020202020204" pitchFamily="34" charset="0"/>
                  </a:rPr>
                  <a:t>For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𝐴</m:t>
                        </m:r>
                      </m:e>
                      <m:sup>
                        <m:r>
                          <a:rPr lang="en-US" altLang="ko-KR" sz="1600">
                            <a:solidFill>
                              <a:srgbClr val="000000"/>
                            </a:solidFill>
                            <a:latin typeface="Cambria Math" panose="02040503050406030204" pitchFamily="18" charset="0"/>
                          </a:rPr>
                          <m:t>𝑖</m:t>
                        </m:r>
                      </m:sup>
                    </m:sSup>
                    <m:r>
                      <a:rPr lang="en-US" altLang="ko-KR" sz="1600" b="0" i="0" smtClean="0">
                        <a:solidFill>
                          <a:srgbClr val="000000"/>
                        </a:solidFill>
                        <a:latin typeface="Cambria Math" panose="02040503050406030204" pitchFamily="18" charset="0"/>
                      </a:rPr>
                      <m:t>, </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𝑅</m:t>
                        </m:r>
                      </m:e>
                      <m:sup>
                        <m:r>
                          <a:rPr lang="en-US" altLang="ko-KR" sz="1600">
                            <a:solidFill>
                              <a:srgbClr val="000000"/>
                            </a:solidFill>
                            <a:latin typeface="Cambria Math" panose="02040503050406030204" pitchFamily="18" charset="0"/>
                          </a:rPr>
                          <m:t>𝑖</m:t>
                        </m:r>
                        <m:r>
                          <a:rPr lang="en-US" altLang="ko-KR" sz="1600">
                            <a:solidFill>
                              <a:srgbClr val="000000"/>
                            </a:solidFill>
                            <a:latin typeface="Cambria Math" panose="02040503050406030204" pitchFamily="18" charset="0"/>
                          </a:rPr>
                          <m:t>−1</m:t>
                        </m:r>
                      </m:sup>
                    </m:sSup>
                    <m:d>
                      <m:dPr>
                        <m:begChr m:val="|"/>
                        <m:endChr m:val="|"/>
                        <m:ctrlPr>
                          <a:rPr lang="ko-KR" altLang="ko-KR" sz="1600" i="1">
                            <a:solidFill>
                              <a:srgbClr val="000000"/>
                            </a:solidFill>
                            <a:latin typeface="Cambria Math" panose="02040503050406030204" pitchFamily="18" charset="0"/>
                          </a:rPr>
                        </m:ctrlPr>
                      </m:d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𝐴</m:t>
                            </m:r>
                          </m:e>
                          <m:sup>
                            <m:r>
                              <a:rPr lang="en-US" altLang="ko-KR" sz="1600">
                                <a:solidFill>
                                  <a:srgbClr val="000000"/>
                                </a:solidFill>
                                <a:latin typeface="Cambria Math" panose="02040503050406030204" pitchFamily="18" charset="0"/>
                              </a:rPr>
                              <m:t>𝑖</m:t>
                            </m:r>
                            <m:r>
                              <a:rPr lang="en-US" altLang="ko-KR" sz="1600">
                                <a:solidFill>
                                  <a:srgbClr val="000000"/>
                                </a:solidFill>
                                <a:latin typeface="Cambria Math" panose="02040503050406030204" pitchFamily="18" charset="0"/>
                              </a:rPr>
                              <m:t>−1</m:t>
                            </m:r>
                          </m:sup>
                        </m:sSup>
                      </m:e>
                    </m:d>
                  </m:oMath>
                </a14:m>
                <a:r>
                  <a:rPr lang="ko-KR" altLang="ko-KR" sz="1600" dirty="0">
                    <a:solidFill>
                      <a:srgbClr val="000000"/>
                    </a:solidFill>
                    <a:latin typeface="Helvetica" panose="020B0604020202020204" pitchFamily="34" charset="0"/>
                  </a:rPr>
                  <a:t> </a:t>
                </a:r>
                <a:r>
                  <a:rPr lang="en-US" altLang="ko-KR" sz="1600" dirty="0">
                    <a:solidFill>
                      <a:srgbClr val="000000"/>
                    </a:solidFill>
                    <a:latin typeface="Helvetica" panose="020B0604020202020204" pitchFamily="34" charset="0"/>
                  </a:rPr>
                  <a:t>MAC operations. Read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𝑃</m:t>
                        </m:r>
                      </m:e>
                      <m:sup>
                        <m:r>
                          <a:rPr lang="en-US" altLang="ko-KR" sz="1600">
                            <a:solidFill>
                              <a:srgbClr val="000000"/>
                            </a:solidFill>
                            <a:latin typeface="Cambria Math" panose="02040503050406030204" pitchFamily="18" charset="0"/>
                          </a:rPr>
                          <m:t>𝑖</m:t>
                        </m:r>
                      </m:sup>
                    </m:sSup>
                  </m:oMath>
                </a14:m>
                <a:r>
                  <a:rPr lang="en-US" altLang="ko-KR" sz="1600" dirty="0">
                    <a:solidFill>
                      <a:srgbClr val="000000"/>
                    </a:solidFill>
                    <a:latin typeface="Helvetica" panose="020B0604020202020204" pitchFamily="34" charset="0"/>
                  </a:rPr>
                  <a:t>, write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𝐴</m:t>
                        </m:r>
                      </m:e>
                      <m:sup>
                        <m:r>
                          <a:rPr lang="en-US" altLang="ko-KR" sz="1600">
                            <a:solidFill>
                              <a:srgbClr val="000000"/>
                            </a:solidFill>
                            <a:latin typeface="Cambria Math" panose="02040503050406030204" pitchFamily="18" charset="0"/>
                          </a:rPr>
                          <m:t>𝑖</m:t>
                        </m:r>
                      </m:sup>
                    </m:sSup>
                  </m:oMath>
                </a14:m>
                <a:r>
                  <a:rPr lang="en-US" altLang="ko-KR" sz="1600" dirty="0">
                    <a:solidFill>
                      <a:srgbClr val="000000"/>
                    </a:solidFill>
                    <a:latin typeface="Helvetica" panose="020B0604020202020204" pitchFamily="34" charset="0"/>
                  </a:rPr>
                  <a:t>.</a:t>
                </a:r>
              </a:p>
              <a:p>
                <a:r>
                  <a:rPr lang="en-US" altLang="ko-KR" sz="1600" dirty="0">
                    <a:solidFill>
                      <a:srgbClr val="000000"/>
                    </a:solidFill>
                    <a:latin typeface="Helvetica" panose="020B0604020202020204" pitchFamily="34" charset="0"/>
                  </a:rPr>
                  <a:t>BP’s backward pass :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𝑅</m:t>
                        </m:r>
                      </m:e>
                      <m:sup>
                        <m:r>
                          <a:rPr lang="en-US" altLang="ko-KR" sz="1600">
                            <a:solidFill>
                              <a:srgbClr val="000000"/>
                            </a:solidFill>
                            <a:latin typeface="Cambria Math" panose="02040503050406030204" pitchFamily="18" charset="0"/>
                          </a:rPr>
                          <m:t>𝑖</m:t>
                        </m:r>
                      </m:sup>
                    </m:sSup>
                    <m:d>
                      <m:dPr>
                        <m:begChr m:val="|"/>
                        <m:endChr m:val="|"/>
                        <m:ctrlPr>
                          <a:rPr lang="ko-KR" altLang="ko-KR" sz="1600" i="1">
                            <a:solidFill>
                              <a:srgbClr val="000000"/>
                            </a:solidFill>
                            <a:latin typeface="Cambria Math" panose="02040503050406030204" pitchFamily="18" charset="0"/>
                          </a:rPr>
                        </m:ctrlPr>
                      </m:d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𝐴</m:t>
                            </m:r>
                          </m:e>
                          <m:sup>
                            <m:r>
                              <a:rPr lang="en-US" altLang="ko-KR" sz="1600">
                                <a:solidFill>
                                  <a:srgbClr val="000000"/>
                                </a:solidFill>
                                <a:latin typeface="Cambria Math" panose="02040503050406030204" pitchFamily="18" charset="0"/>
                              </a:rPr>
                              <m:t>𝑖</m:t>
                            </m:r>
                          </m:sup>
                        </m:sSup>
                      </m:e>
                    </m:d>
                  </m:oMath>
                </a14:m>
                <a:r>
                  <a:rPr lang="en-US" altLang="ko-KR" sz="1600" dirty="0">
                    <a:solidFill>
                      <a:srgbClr val="000000"/>
                    </a:solidFill>
                    <a:latin typeface="Helvetica" panose="020B0604020202020204" pitchFamily="34" charset="0"/>
                  </a:rPr>
                  <a:t> to update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𝑃</m:t>
                        </m:r>
                      </m:e>
                      <m:sup>
                        <m:r>
                          <a:rPr lang="en-US" altLang="ko-KR" sz="1600">
                            <a:solidFill>
                              <a:srgbClr val="000000"/>
                            </a:solidFill>
                            <a:latin typeface="Cambria Math" panose="02040503050406030204" pitchFamily="18" charset="0"/>
                          </a:rPr>
                          <m:t>𝑖</m:t>
                        </m:r>
                        <m:r>
                          <a:rPr lang="en-US" altLang="ko-KR" sz="1600" b="0" i="1" smtClean="0">
                            <a:solidFill>
                              <a:srgbClr val="000000"/>
                            </a:solidFill>
                            <a:latin typeface="Cambria Math" panose="02040503050406030204" pitchFamily="18" charset="0"/>
                          </a:rPr>
                          <m:t>+1</m:t>
                        </m:r>
                      </m:sup>
                    </m:sSup>
                  </m:oMath>
                </a14:m>
                <a:r>
                  <a:rPr lang="en-US" altLang="ko-KR" sz="1600" dirty="0">
                    <a:solidFill>
                      <a:srgbClr val="000000"/>
                    </a:solidFill>
                    <a:latin typeface="Helvetica" panose="020B0604020202020204" pitchFamily="34" charset="0"/>
                  </a:rPr>
                  <a:t>,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𝑅</m:t>
                        </m:r>
                      </m:e>
                      <m:sup>
                        <m:r>
                          <a:rPr lang="en-US" altLang="ko-KR" sz="1600">
                            <a:solidFill>
                              <a:srgbClr val="000000"/>
                            </a:solidFill>
                            <a:latin typeface="Cambria Math" panose="02040503050406030204" pitchFamily="18" charset="0"/>
                          </a:rPr>
                          <m:t>𝑖</m:t>
                        </m:r>
                      </m:sup>
                    </m:sSup>
                    <m:d>
                      <m:dPr>
                        <m:begChr m:val="|"/>
                        <m:endChr m:val="|"/>
                        <m:ctrlPr>
                          <a:rPr lang="ko-KR" altLang="ko-KR" sz="1600" i="1">
                            <a:solidFill>
                              <a:srgbClr val="000000"/>
                            </a:solidFill>
                            <a:latin typeface="Cambria Math" panose="02040503050406030204" pitchFamily="18" charset="0"/>
                          </a:rPr>
                        </m:ctrlPr>
                      </m:d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𝐴</m:t>
                            </m:r>
                          </m:e>
                          <m:sup>
                            <m:r>
                              <a:rPr lang="en-US" altLang="ko-KR" sz="1600">
                                <a:solidFill>
                                  <a:srgbClr val="000000"/>
                                </a:solidFill>
                                <a:latin typeface="Cambria Math" panose="02040503050406030204" pitchFamily="18" charset="0"/>
                              </a:rPr>
                              <m:t>𝑖</m:t>
                            </m:r>
                          </m:sup>
                        </m:sSup>
                      </m:e>
                    </m:d>
                  </m:oMath>
                </a14:m>
                <a:r>
                  <a:rPr lang="en-US" altLang="ko-KR" sz="1600" dirty="0">
                    <a:solidFill>
                      <a:srgbClr val="000000"/>
                    </a:solidFill>
                    <a:latin typeface="Helvetica" panose="020B0604020202020204" pitchFamily="34" charset="0"/>
                  </a:rPr>
                  <a:t> to backpropagate one layer, and read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𝑃</m:t>
                        </m:r>
                      </m:e>
                      <m:sup>
                        <m:r>
                          <a:rPr lang="en-US" altLang="ko-KR" sz="1600">
                            <a:solidFill>
                              <a:srgbClr val="000000"/>
                            </a:solidFill>
                            <a:latin typeface="Cambria Math" panose="02040503050406030204" pitchFamily="18" charset="0"/>
                          </a:rPr>
                          <m:t>𝑖</m:t>
                        </m:r>
                      </m:sup>
                    </m:sSup>
                  </m:oMath>
                </a14:m>
                <a:r>
                  <a:rPr lang="en-US" altLang="ko-KR" sz="1600" dirty="0">
                    <a:solidFill>
                      <a:srgbClr val="000000"/>
                    </a:solidFill>
                    <a:latin typeface="Helvetica" panose="020B0604020202020204" pitchFamily="34" charset="0"/>
                  </a:rPr>
                  <a:t> to update.</a:t>
                </a:r>
              </a:p>
              <a:p>
                <a:r>
                  <a:rPr lang="en-US" altLang="ko-KR" sz="1600" dirty="0">
                    <a:solidFill>
                      <a:srgbClr val="000000"/>
                    </a:solidFill>
                    <a:latin typeface="Helvetica" panose="020B0604020202020204" pitchFamily="34" charset="0"/>
                  </a:rPr>
                  <a:t>LL : Getting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𝐴</m:t>
                        </m:r>
                      </m:e>
                      <m:sup>
                        <m:r>
                          <a:rPr lang="en-US" altLang="ko-KR" sz="1600">
                            <a:solidFill>
                              <a:srgbClr val="000000"/>
                            </a:solidFill>
                            <a:latin typeface="Cambria Math" panose="02040503050406030204" pitchFamily="18" charset="0"/>
                          </a:rPr>
                          <m:t>𝑖</m:t>
                        </m:r>
                      </m:sup>
                    </m:sSup>
                    <m:r>
                      <a:rPr lang="en-US" altLang="ko-KR" sz="1600" b="0" i="0" smtClean="0">
                        <a:solidFill>
                          <a:srgbClr val="000000"/>
                        </a:solidFill>
                        <a:latin typeface="Cambria Math" panose="02040503050406030204" pitchFamily="18" charset="0"/>
                      </a:rPr>
                      <m:t>,</m:t>
                    </m:r>
                  </m:oMath>
                </a14:m>
                <a:r>
                  <a:rPr lang="en-US" altLang="ko-KR" sz="1600" dirty="0">
                    <a:solidFill>
                      <a:srgbClr val="000000"/>
                    </a:solidFill>
                    <a:latin typeface="Helvetica" panose="020B0604020202020204" pitchFamily="34" charset="0"/>
                  </a:rPr>
                  <a:t>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 </m:t>
                        </m:r>
                        <m:r>
                          <a:rPr lang="en-US" altLang="ko-KR" sz="1600">
                            <a:solidFill>
                              <a:srgbClr val="000000"/>
                            </a:solidFill>
                            <a:latin typeface="Cambria Math" panose="02040503050406030204" pitchFamily="18" charset="0"/>
                          </a:rPr>
                          <m:t>𝑅</m:t>
                        </m:r>
                      </m:e>
                      <m:sup>
                        <m:r>
                          <a:rPr lang="en-US" altLang="ko-KR" sz="1600">
                            <a:solidFill>
                              <a:srgbClr val="000000"/>
                            </a:solidFill>
                            <a:latin typeface="Cambria Math" panose="02040503050406030204" pitchFamily="18" charset="0"/>
                          </a:rPr>
                          <m:t>𝑖</m:t>
                        </m:r>
                        <m:r>
                          <a:rPr lang="en-US" altLang="ko-KR" sz="1600">
                            <a:solidFill>
                              <a:srgbClr val="000000"/>
                            </a:solidFill>
                            <a:latin typeface="Cambria Math" panose="02040503050406030204" pitchFamily="18" charset="0"/>
                          </a:rPr>
                          <m:t>−1</m:t>
                        </m:r>
                      </m:sup>
                    </m:sSup>
                    <m:d>
                      <m:dPr>
                        <m:begChr m:val="|"/>
                        <m:endChr m:val="|"/>
                        <m:ctrlPr>
                          <a:rPr lang="ko-KR" altLang="ko-KR" sz="1600" i="1">
                            <a:solidFill>
                              <a:srgbClr val="000000"/>
                            </a:solidFill>
                            <a:latin typeface="Cambria Math" panose="02040503050406030204" pitchFamily="18" charset="0"/>
                          </a:rPr>
                        </m:ctrlPr>
                      </m:d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𝐴</m:t>
                            </m:r>
                          </m:e>
                          <m:sup>
                            <m:r>
                              <a:rPr lang="en-US" altLang="ko-KR" sz="1600">
                                <a:solidFill>
                                  <a:srgbClr val="000000"/>
                                </a:solidFill>
                                <a:latin typeface="Cambria Math" panose="02040503050406030204" pitchFamily="18" charset="0"/>
                              </a:rPr>
                              <m:t>𝑖</m:t>
                            </m:r>
                            <m:r>
                              <a:rPr lang="en-US" altLang="ko-KR" sz="1600">
                                <a:solidFill>
                                  <a:srgbClr val="000000"/>
                                </a:solidFill>
                                <a:latin typeface="Cambria Math" panose="02040503050406030204" pitchFamily="18" charset="0"/>
                              </a:rPr>
                              <m:t>−1</m:t>
                            </m:r>
                          </m:sup>
                        </m:sSup>
                      </m:e>
                    </m:d>
                  </m:oMath>
                </a14:m>
                <a:r>
                  <a:rPr lang="en-US" altLang="ko-KR" sz="1600" dirty="0">
                    <a:solidFill>
                      <a:srgbClr val="000000"/>
                    </a:solidFill>
                    <a:latin typeface="Helvetica" panose="020B0604020202020204" pitchFamily="34" charset="0"/>
                  </a:rPr>
                  <a:t>, in local classifier : </a:t>
                </a:r>
                <a14:m>
                  <m:oMath xmlns:m="http://schemas.openxmlformats.org/officeDocument/2006/math">
                    <m:r>
                      <a:rPr lang="en-US" altLang="ko-KR" sz="1600" i="1">
                        <a:solidFill>
                          <a:srgbClr val="000000"/>
                        </a:solidFill>
                        <a:latin typeface="Cambria Math" panose="02040503050406030204" pitchFamily="18" charset="0"/>
                      </a:rPr>
                      <m:t>2</m:t>
                    </m:r>
                    <m:r>
                      <a:rPr lang="en-US" altLang="ko-KR" sz="1600" i="1">
                        <a:solidFill>
                          <a:srgbClr val="000000"/>
                        </a:solidFill>
                        <a:latin typeface="Cambria Math" panose="02040503050406030204" pitchFamily="18" charset="0"/>
                      </a:rPr>
                      <m:t>𝐶</m:t>
                    </m:r>
                    <m:d>
                      <m:dPr>
                        <m:begChr m:val="|"/>
                        <m:endChr m:val="|"/>
                        <m:ctrlPr>
                          <a:rPr lang="ko-KR" altLang="ko-KR" sz="1600" i="1">
                            <a:solidFill>
                              <a:srgbClr val="000000"/>
                            </a:solidFill>
                            <a:latin typeface="Cambria Math" panose="02040503050406030204" pitchFamily="18" charset="0"/>
                          </a:rPr>
                        </m:ctrlPr>
                      </m:dPr>
                      <m:e>
                        <m:sSup>
                          <m:sSupPr>
                            <m:ctrlPr>
                              <a:rPr lang="ko-KR"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𝐴</m:t>
                            </m:r>
                          </m:e>
                          <m:sup>
                            <m:r>
                              <a:rPr lang="en-US" altLang="ko-KR" sz="1600" i="1">
                                <a:solidFill>
                                  <a:srgbClr val="000000"/>
                                </a:solidFill>
                                <a:latin typeface="Cambria Math" panose="02040503050406030204" pitchFamily="18" charset="0"/>
                              </a:rPr>
                              <m:t>𝑖</m:t>
                            </m:r>
                          </m:sup>
                        </m:sSup>
                      </m:e>
                    </m:d>
                  </m:oMath>
                </a14:m>
                <a:r>
                  <a:rPr lang="en-US" altLang="ko-KR" sz="1600" dirty="0">
                    <a:solidFill>
                      <a:srgbClr val="000000"/>
                    </a:solidFill>
                    <a:latin typeface="Helvetica" panose="020B0604020202020204" pitchFamily="34" charset="0"/>
                  </a:rPr>
                  <a:t>, to update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𝑃</m:t>
                        </m:r>
                      </m:e>
                      <m:sup>
                        <m:r>
                          <a:rPr lang="en-US" altLang="ko-KR" sz="1600">
                            <a:solidFill>
                              <a:srgbClr val="000000"/>
                            </a:solidFill>
                            <a:latin typeface="Cambria Math" panose="02040503050406030204" pitchFamily="18" charset="0"/>
                          </a:rPr>
                          <m:t>𝑖</m:t>
                        </m:r>
                      </m:sup>
                    </m:sSup>
                    <m:r>
                      <a:rPr lang="en-US" altLang="ko-KR" sz="1600" b="0" i="0" smtClean="0">
                        <a:solidFill>
                          <a:srgbClr val="000000"/>
                        </a:solidFill>
                        <a:latin typeface="Cambria Math" panose="02040503050406030204" pitchFamily="18" charset="0"/>
                      </a:rPr>
                      <m:t>,</m:t>
                    </m:r>
                    <m:sSup>
                      <m:sSupPr>
                        <m:ctrlPr>
                          <a:rPr lang="ko-KR" altLang="ko-KR" sz="1600" i="1">
                            <a:solidFill>
                              <a:srgbClr val="000000"/>
                            </a:solidFill>
                            <a:latin typeface="Cambria Math" panose="02040503050406030204" pitchFamily="18" charset="0"/>
                          </a:rPr>
                        </m:ctrlPr>
                      </m:sSupPr>
                      <m:e>
                        <m:r>
                          <a:rPr lang="en-US" altLang="ko-KR" sz="1600" b="0" i="0" smtClean="0">
                            <a:solidFill>
                              <a:srgbClr val="000000"/>
                            </a:solidFill>
                            <a:latin typeface="Cambria Math" panose="02040503050406030204" pitchFamily="18" charset="0"/>
                          </a:rPr>
                          <m:t> </m:t>
                        </m:r>
                        <m:r>
                          <a:rPr lang="en-US" altLang="ko-KR" sz="1600">
                            <a:solidFill>
                              <a:srgbClr val="000000"/>
                            </a:solidFill>
                            <a:latin typeface="Cambria Math" panose="02040503050406030204" pitchFamily="18" charset="0"/>
                          </a:rPr>
                          <m:t>𝑅</m:t>
                        </m:r>
                      </m:e>
                      <m:sup>
                        <m:r>
                          <a:rPr lang="en-US" altLang="ko-KR" sz="1600">
                            <a:solidFill>
                              <a:srgbClr val="000000"/>
                            </a:solidFill>
                            <a:latin typeface="Cambria Math" panose="02040503050406030204" pitchFamily="18" charset="0"/>
                          </a:rPr>
                          <m:t>𝑖</m:t>
                        </m:r>
                        <m:r>
                          <a:rPr lang="en-US" altLang="ko-KR" sz="1600">
                            <a:solidFill>
                              <a:srgbClr val="000000"/>
                            </a:solidFill>
                            <a:latin typeface="Cambria Math" panose="02040503050406030204" pitchFamily="18" charset="0"/>
                          </a:rPr>
                          <m:t>−1</m:t>
                        </m:r>
                      </m:sup>
                    </m:sSup>
                    <m:d>
                      <m:dPr>
                        <m:begChr m:val="|"/>
                        <m:endChr m:val="|"/>
                        <m:ctrlPr>
                          <a:rPr lang="ko-KR" altLang="ko-KR" sz="1600" i="1">
                            <a:solidFill>
                              <a:srgbClr val="000000"/>
                            </a:solidFill>
                            <a:latin typeface="Cambria Math" panose="02040503050406030204" pitchFamily="18" charset="0"/>
                          </a:rPr>
                        </m:ctrlPr>
                      </m:d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𝐴</m:t>
                            </m:r>
                          </m:e>
                          <m:sup>
                            <m:r>
                              <a:rPr lang="en-US" altLang="ko-KR" sz="1600">
                                <a:solidFill>
                                  <a:srgbClr val="000000"/>
                                </a:solidFill>
                                <a:latin typeface="Cambria Math" panose="02040503050406030204" pitchFamily="18" charset="0"/>
                              </a:rPr>
                              <m:t>𝑖</m:t>
                            </m:r>
                            <m:r>
                              <a:rPr lang="en-US" altLang="ko-KR" sz="1600">
                                <a:solidFill>
                                  <a:srgbClr val="000000"/>
                                </a:solidFill>
                                <a:latin typeface="Cambria Math" panose="02040503050406030204" pitchFamily="18" charset="0"/>
                              </a:rPr>
                              <m:t>−1</m:t>
                            </m:r>
                          </m:sup>
                        </m:sSup>
                      </m:e>
                    </m:d>
                  </m:oMath>
                </a14:m>
                <a:r>
                  <a:rPr lang="en-US" altLang="ko-KR" sz="1600" dirty="0">
                    <a:solidFill>
                      <a:srgbClr val="000000"/>
                    </a:solidFill>
                    <a:latin typeface="Helvetica" panose="020B0604020202020204" pitchFamily="34" charset="0"/>
                  </a:rPr>
                  <a:t> MAC operations.</a:t>
                </a:r>
              </a:p>
              <a:p>
                <a:r>
                  <a:rPr lang="en-US" altLang="ko-KR" sz="1600" u="sng" dirty="0">
                    <a:solidFill>
                      <a:srgbClr val="000000"/>
                    </a:solidFill>
                    <a:latin typeface="Helvetica" panose="020B0604020202020204" pitchFamily="34" charset="0"/>
                  </a:rPr>
                  <a:t>No Need to write </a:t>
                </a:r>
                <a14:m>
                  <m:oMath xmlns:m="http://schemas.openxmlformats.org/officeDocument/2006/math">
                    <m:d>
                      <m:dPr>
                        <m:begChr m:val="|"/>
                        <m:endChr m:val="|"/>
                        <m:ctrlPr>
                          <a:rPr lang="ko-KR" altLang="ko-KR" sz="1600" i="1" u="sng">
                            <a:solidFill>
                              <a:srgbClr val="000000"/>
                            </a:solidFill>
                            <a:latin typeface="Cambria Math" panose="02040503050406030204" pitchFamily="18" charset="0"/>
                          </a:rPr>
                        </m:ctrlPr>
                      </m:dPr>
                      <m:e>
                        <m:sSup>
                          <m:sSupPr>
                            <m:ctrlPr>
                              <a:rPr lang="ko-KR" altLang="ko-KR" sz="1600" i="1" u="sng">
                                <a:solidFill>
                                  <a:srgbClr val="000000"/>
                                </a:solidFill>
                                <a:latin typeface="Cambria Math" panose="02040503050406030204" pitchFamily="18" charset="0"/>
                              </a:rPr>
                            </m:ctrlPr>
                          </m:sSupPr>
                          <m:e>
                            <m:r>
                              <m:rPr>
                                <m:sty m:val="p"/>
                              </m:rPr>
                              <a:rPr lang="en-US" altLang="ko-KR" sz="1600" i="0" u="sng">
                                <a:solidFill>
                                  <a:srgbClr val="000000"/>
                                </a:solidFill>
                                <a:latin typeface="Cambria Math" panose="02040503050406030204" pitchFamily="18" charset="0"/>
                              </a:rPr>
                              <m:t>A</m:t>
                            </m:r>
                          </m:e>
                          <m:sup>
                            <m:r>
                              <m:rPr>
                                <m:sty m:val="p"/>
                              </m:rPr>
                              <a:rPr lang="en-US" altLang="ko-KR" sz="1600" i="0" u="sng">
                                <a:solidFill>
                                  <a:srgbClr val="000000"/>
                                </a:solidFill>
                                <a:latin typeface="Cambria Math" panose="02040503050406030204" pitchFamily="18" charset="0"/>
                              </a:rPr>
                              <m:t>i</m:t>
                            </m:r>
                          </m:sup>
                        </m:sSup>
                      </m:e>
                    </m:d>
                  </m:oMath>
                </a14:m>
                <a:r>
                  <a:rPr lang="en-US" altLang="ko-KR" sz="1600" u="sng" dirty="0">
                    <a:solidFill>
                      <a:srgbClr val="000000"/>
                    </a:solidFill>
                    <a:latin typeface="Helvetica" panose="020B0604020202020204" pitchFamily="34" charset="0"/>
                  </a:rPr>
                  <a:t> each time, only need to read </a:t>
                </a:r>
                <a14:m>
                  <m:oMath xmlns:m="http://schemas.openxmlformats.org/officeDocument/2006/math">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𝑃</m:t>
                        </m:r>
                      </m:e>
                      <m:sup>
                        <m:r>
                          <a:rPr lang="en-US" altLang="ko-KR" sz="1600">
                            <a:solidFill>
                              <a:srgbClr val="000000"/>
                            </a:solidFill>
                            <a:latin typeface="Cambria Math" panose="02040503050406030204" pitchFamily="18" charset="0"/>
                          </a:rPr>
                          <m:t>𝑖</m:t>
                        </m:r>
                      </m:sup>
                    </m:sSup>
                    <m:r>
                      <a:rPr lang="en-US" altLang="ko-KR" sz="1600" b="0" i="0" smtClean="0">
                        <a:solidFill>
                          <a:srgbClr val="000000"/>
                        </a:solidFill>
                        <a:latin typeface="Cambria Math" panose="02040503050406030204" pitchFamily="18" charset="0"/>
                      </a:rPr>
                      <m:t> </m:t>
                    </m:r>
                  </m:oMath>
                </a14:m>
                <a:r>
                  <a:rPr lang="en-US" altLang="ko-KR" sz="1600" u="sng" dirty="0">
                    <a:solidFill>
                      <a:srgbClr val="000000"/>
                    </a:solidFill>
                    <a:latin typeface="Helvetica" panose="020B0604020202020204" pitchFamily="34" charset="0"/>
                  </a:rPr>
                  <a:t>once, &amp; local classifier matrices can be saved by pseudo-number generator seeds.</a:t>
                </a:r>
              </a:p>
              <a:p>
                <a:r>
                  <a:rPr lang="en-US" altLang="ko-KR" sz="1600" dirty="0">
                    <a:solidFill>
                      <a:srgbClr val="000000"/>
                    </a:solidFill>
                    <a:latin typeface="Helvetica" panose="020B0604020202020204" pitchFamily="34" charset="0"/>
                  </a:rPr>
                  <a:t>Possible benefits as on-device algorithms. </a:t>
                </a: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xfrm>
                <a:off x="166255" y="929698"/>
                <a:ext cx="11841018" cy="5389822"/>
              </a:xfrm>
              <a:blipFill>
                <a:blip r:embed="rId2"/>
                <a:stretch>
                  <a:fillRect l="-206" t="-79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15</a:t>
            </a:fld>
            <a:endParaRPr lang="ko-KR" altLang="en-US" dirty="0"/>
          </a:p>
        </p:txBody>
      </p:sp>
      <p:pic>
        <p:nvPicPr>
          <p:cNvPr id="6" name="그림 5">
            <a:extLst>
              <a:ext uri="{FF2B5EF4-FFF2-40B4-BE49-F238E27FC236}">
                <a16:creationId xmlns:a16="http://schemas.microsoft.com/office/drawing/2014/main" id="{5C0670E1-A670-4BDE-9A0A-100411F63F81}"/>
              </a:ext>
            </a:extLst>
          </p:cNvPr>
          <p:cNvPicPr>
            <a:picLocks noChangeAspect="1"/>
          </p:cNvPicPr>
          <p:nvPr/>
        </p:nvPicPr>
        <p:blipFill>
          <a:blip r:embed="rId3"/>
          <a:stretch>
            <a:fillRect/>
          </a:stretch>
        </p:blipFill>
        <p:spPr>
          <a:xfrm>
            <a:off x="1531492" y="3703559"/>
            <a:ext cx="3621817" cy="2326101"/>
          </a:xfrm>
          <a:prstGeom prst="rect">
            <a:avLst/>
          </a:prstGeom>
        </p:spPr>
      </p:pic>
      <p:pic>
        <p:nvPicPr>
          <p:cNvPr id="7" name="그림 6">
            <a:extLst>
              <a:ext uri="{FF2B5EF4-FFF2-40B4-BE49-F238E27FC236}">
                <a16:creationId xmlns:a16="http://schemas.microsoft.com/office/drawing/2014/main" id="{3B321B12-F98C-44BA-94B9-772705FA96BD}"/>
              </a:ext>
            </a:extLst>
          </p:cNvPr>
          <p:cNvPicPr>
            <a:picLocks noChangeAspect="1"/>
          </p:cNvPicPr>
          <p:nvPr/>
        </p:nvPicPr>
        <p:blipFill rotWithShape="1">
          <a:blip r:embed="rId4"/>
          <a:srcRect t="1" b="-6190"/>
          <a:stretch/>
        </p:blipFill>
        <p:spPr bwMode="auto">
          <a:xfrm>
            <a:off x="7018243" y="3673311"/>
            <a:ext cx="3124096" cy="242594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C8C60E29-04C3-4B1D-84F0-F204EC9FBA86}"/>
              </a:ext>
            </a:extLst>
          </p:cNvPr>
          <p:cNvSpPr txBox="1"/>
          <p:nvPr/>
        </p:nvSpPr>
        <p:spPr>
          <a:xfrm>
            <a:off x="3096180" y="5729924"/>
            <a:ext cx="492443" cy="369332"/>
          </a:xfrm>
          <a:prstGeom prst="rect">
            <a:avLst/>
          </a:prstGeom>
          <a:noFill/>
        </p:spPr>
        <p:txBody>
          <a:bodyPr wrap="none" rtlCol="0">
            <a:spAutoFit/>
          </a:bodyPr>
          <a:lstStyle/>
          <a:p>
            <a:r>
              <a:rPr lang="en-US" altLang="ko-KR" dirty="0"/>
              <a:t>BP</a:t>
            </a:r>
            <a:endParaRPr lang="ko-KR" altLang="en-US" dirty="0"/>
          </a:p>
        </p:txBody>
      </p:sp>
      <p:sp>
        <p:nvSpPr>
          <p:cNvPr id="9" name="TextBox 8">
            <a:extLst>
              <a:ext uri="{FF2B5EF4-FFF2-40B4-BE49-F238E27FC236}">
                <a16:creationId xmlns:a16="http://schemas.microsoft.com/office/drawing/2014/main" id="{511889A3-62AB-4741-829F-471A0A0230CC}"/>
              </a:ext>
            </a:extLst>
          </p:cNvPr>
          <p:cNvSpPr txBox="1"/>
          <p:nvPr/>
        </p:nvSpPr>
        <p:spPr>
          <a:xfrm>
            <a:off x="8486071" y="5520530"/>
            <a:ext cx="441146" cy="369332"/>
          </a:xfrm>
          <a:prstGeom prst="rect">
            <a:avLst/>
          </a:prstGeom>
          <a:noFill/>
        </p:spPr>
        <p:txBody>
          <a:bodyPr wrap="none" rtlCol="0">
            <a:spAutoFit/>
          </a:bodyPr>
          <a:lstStyle/>
          <a:p>
            <a:r>
              <a:rPr lang="en-US" altLang="ko-KR" dirty="0"/>
              <a:t>LL</a:t>
            </a:r>
            <a:endParaRPr lang="ko-KR" altLang="en-US" dirty="0"/>
          </a:p>
        </p:txBody>
      </p:sp>
    </p:spTree>
    <p:extLst>
      <p:ext uri="{BB962C8B-B14F-4D97-AF65-F5344CB8AC3E}">
        <p14:creationId xmlns:p14="http://schemas.microsoft.com/office/powerpoint/2010/main" val="2602799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Local Learning (LL) : Results</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rPr>
                  <a:t>LL without any variation : no performance enhancement (accuracy ~ chance).</a:t>
                </a:r>
              </a:p>
              <a:p>
                <a:r>
                  <a:rPr lang="en-US" altLang="ko-KR" sz="1600" dirty="0">
                    <a:solidFill>
                      <a:srgbClr val="000000"/>
                    </a:solidFill>
                    <a:latin typeface="Helvetica" panose="020B0604020202020204" pitchFamily="34" charset="0"/>
                  </a:rPr>
                  <a:t>Model : 5</a:t>
                </a:r>
                <a:r>
                  <a:rPr lang="ko-KR" altLang="ko-KR" sz="1600" dirty="0">
                    <a:solidFill>
                      <a:srgbClr val="000000"/>
                    </a:solidFill>
                    <a:latin typeface="Helvetica" panose="020B0604020202020204" pitchFamily="34" charset="0"/>
                  </a:rPr>
                  <a:t>×</a:t>
                </a:r>
                <a:r>
                  <a:rPr lang="en-US" altLang="ko-KR" sz="1600" dirty="0">
                    <a:solidFill>
                      <a:srgbClr val="000000"/>
                    </a:solidFill>
                    <a:latin typeface="Helvetica" panose="020B0604020202020204" pitchFamily="34" charset="0"/>
                  </a:rPr>
                  <a:t>5 kernel, stride 1, layer 1-3</a:t>
                </a:r>
                <a:r>
                  <a:rPr lang="ko-KR" altLang="ko-KR" sz="1600" dirty="0">
                    <a:solidFill>
                      <a:srgbClr val="000000"/>
                    </a:solidFill>
                    <a:latin typeface="Helvetica" panose="020B0604020202020204" pitchFamily="34" charset="0"/>
                  </a:rPr>
                  <a:t> </a:t>
                </a:r>
                <a:r>
                  <a:rPr lang="en-US" altLang="ko-KR" sz="1600" dirty="0">
                    <a:solidFill>
                      <a:srgbClr val="000000"/>
                    </a:solidFill>
                    <a:latin typeface="Helvetica" panose="020B0604020202020204" pitchFamily="34" charset="0"/>
                  </a:rPr>
                  <a:t>having  96, 128, and 256 feature maps with stride 2, 3 x 3 kernel</a:t>
                </a:r>
                <a:r>
                  <a:rPr lang="ko-KR" altLang="ko-KR" sz="1600" dirty="0">
                    <a:solidFill>
                      <a:srgbClr val="000000"/>
                    </a:solidFill>
                    <a:latin typeface="Helvetica" panose="020B0604020202020204" pitchFamily="34" charset="0"/>
                  </a:rPr>
                  <a:t> </a:t>
                </a:r>
                <a:r>
                  <a:rPr lang="en-US" altLang="ko-KR" sz="1600" dirty="0" err="1">
                    <a:solidFill>
                      <a:srgbClr val="000000"/>
                    </a:solidFill>
                    <a:latin typeface="Helvetica" panose="020B0604020202020204" pitchFamily="34" charset="0"/>
                  </a:rPr>
                  <a:t>maxpooling</a:t>
                </a:r>
                <a:r>
                  <a:rPr lang="en-US" altLang="ko-KR" sz="1600" dirty="0">
                    <a:solidFill>
                      <a:srgbClr val="000000"/>
                    </a:solidFill>
                    <a:latin typeface="Helvetica" panose="020B0604020202020204" pitchFamily="34" charset="0"/>
                  </a:rPr>
                  <a:t> after each convolution. Last 2 layers are</a:t>
                </a:r>
                <a:r>
                  <a:rPr lang="ko-KR" altLang="ko-KR" sz="1600" dirty="0">
                    <a:solidFill>
                      <a:srgbClr val="000000"/>
                    </a:solidFill>
                    <a:latin typeface="Helvetica" panose="020B0604020202020204" pitchFamily="34" charset="0"/>
                  </a:rPr>
                  <a:t> </a:t>
                </a:r>
                <a:r>
                  <a:rPr lang="en-US" altLang="ko-KR" sz="1600" dirty="0">
                    <a:solidFill>
                      <a:srgbClr val="000000"/>
                    </a:solidFill>
                    <a:latin typeface="Helvetica" panose="020B0604020202020204" pitchFamily="34" charset="0"/>
                  </a:rPr>
                  <a:t>2048 sized</a:t>
                </a:r>
                <a:r>
                  <a:rPr lang="ko-KR" altLang="ko-KR" sz="1600" dirty="0">
                    <a:solidFill>
                      <a:srgbClr val="000000"/>
                    </a:solidFill>
                    <a:latin typeface="Helvetica" panose="020B0604020202020204" pitchFamily="34" charset="0"/>
                  </a:rPr>
                  <a:t> </a:t>
                </a:r>
                <a:r>
                  <a:rPr lang="en-US" altLang="ko-KR" sz="1600" dirty="0">
                    <a:solidFill>
                      <a:srgbClr val="000000"/>
                    </a:solidFill>
                    <a:latin typeface="Helvetica" panose="020B0604020202020204" pitchFamily="34" charset="0"/>
                  </a:rPr>
                  <a:t>fully connected layers, with </a:t>
                </a:r>
                <a:r>
                  <a:rPr lang="en-US" altLang="ko-KR" sz="1600" dirty="0" err="1">
                    <a:solidFill>
                      <a:srgbClr val="000000"/>
                    </a:solidFill>
                    <a:latin typeface="Helvetica" panose="020B0604020202020204" pitchFamily="34" charset="0"/>
                  </a:rPr>
                  <a:t>ReLU</a:t>
                </a:r>
                <a:r>
                  <a:rPr lang="en-US" altLang="ko-KR" sz="1600" dirty="0">
                    <a:solidFill>
                      <a:srgbClr val="000000"/>
                    </a:solidFill>
                    <a:latin typeface="Helvetica" panose="020B0604020202020204" pitchFamily="34" charset="0"/>
                  </a:rPr>
                  <a:t> activations.</a:t>
                </a:r>
              </a:p>
              <a:p>
                <a:r>
                  <a:rPr lang="en-US" altLang="ko-KR" sz="1600" dirty="0">
                    <a:solidFill>
                      <a:srgbClr val="000000"/>
                    </a:solidFill>
                    <a:latin typeface="Helvetica" panose="020B0604020202020204" pitchFamily="34" charset="0"/>
                  </a:rPr>
                  <a:t>SYM : </a:t>
                </a:r>
                <a14:m>
                  <m:oMath xmlns:m="http://schemas.openxmlformats.org/officeDocument/2006/math">
                    <m:sSup>
                      <m:sSupPr>
                        <m:ctrlPr>
                          <a:rPr lang="en-US" altLang="ko-KR" sz="1600" i="1" smtClean="0">
                            <a:solidFill>
                              <a:srgbClr val="000000"/>
                            </a:solidFill>
                            <a:latin typeface="Cambria Math" panose="02040503050406030204" pitchFamily="18" charset="0"/>
                          </a:rPr>
                        </m:ctrlPr>
                      </m:sSup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𝑀</m:t>
                            </m:r>
                          </m:e>
                          <m:sup>
                            <m:r>
                              <a:rPr lang="en-US" altLang="ko-KR" sz="1600">
                                <a:solidFill>
                                  <a:srgbClr val="000000"/>
                                </a:solidFill>
                                <a:latin typeface="Cambria Math" panose="02040503050406030204" pitchFamily="18" charset="0"/>
                              </a:rPr>
                              <m:t>𝑖</m:t>
                            </m:r>
                          </m:sup>
                        </m:sSup>
                      </m:e>
                      <m:sup>
                        <m:r>
                          <a:rPr lang="en-US" altLang="ko-KR" sz="1600" b="0" i="1" smtClean="0">
                            <a:solidFill>
                              <a:srgbClr val="000000"/>
                            </a:solidFill>
                            <a:latin typeface="Cambria Math" panose="02040503050406030204" pitchFamily="18" charset="0"/>
                          </a:rPr>
                          <m:t>𝑇</m:t>
                        </m:r>
                      </m:sup>
                    </m:sSup>
                    <m:r>
                      <a:rPr lang="en-US" altLang="ko-KR" sz="1600" b="0" i="1" smtClean="0">
                        <a:solidFill>
                          <a:srgbClr val="000000"/>
                        </a:solidFill>
                        <a:latin typeface="Cambria Math" panose="02040503050406030204" pitchFamily="18" charset="0"/>
                      </a:rPr>
                      <m:t>=</m:t>
                    </m:r>
                    <m:sSup>
                      <m:sSupPr>
                        <m:ctrlPr>
                          <a:rPr lang="en-US" altLang="ko-KR" sz="1600" b="0" i="1" smtClean="0">
                            <a:solidFill>
                              <a:srgbClr val="000000"/>
                            </a:solidFill>
                            <a:latin typeface="Cambria Math" panose="02040503050406030204" pitchFamily="18" charset="0"/>
                          </a:rPr>
                        </m:ctrlPr>
                      </m:sSupPr>
                      <m:e>
                        <m:r>
                          <a:rPr lang="en-US" altLang="ko-KR" sz="1600" b="0" i="1" smtClean="0">
                            <a:solidFill>
                              <a:srgbClr val="000000"/>
                            </a:solidFill>
                            <a:latin typeface="Cambria Math" panose="02040503050406030204" pitchFamily="18" charset="0"/>
                          </a:rPr>
                          <m:t>𝐾</m:t>
                        </m:r>
                      </m:e>
                      <m:sup>
                        <m:r>
                          <a:rPr lang="en-US" altLang="ko-KR" sz="1600" b="0" i="1" smtClean="0">
                            <a:solidFill>
                              <a:srgbClr val="000000"/>
                            </a:solidFill>
                            <a:latin typeface="Cambria Math" panose="02040503050406030204" pitchFamily="18" charset="0"/>
                          </a:rPr>
                          <m:t>𝑖</m:t>
                        </m:r>
                      </m:sup>
                    </m:sSup>
                  </m:oMath>
                </a14:m>
                <a:r>
                  <a:rPr lang="en-US" altLang="ko-KR" sz="1600" dirty="0">
                    <a:solidFill>
                      <a:srgbClr val="000000"/>
                    </a:solidFill>
                    <a:latin typeface="Helvetica" panose="020B0604020202020204" pitchFamily="34" charset="0"/>
                  </a:rPr>
                  <a:t>. SCFB : </a:t>
                </a:r>
                <a14:m>
                  <m:oMath xmlns:m="http://schemas.openxmlformats.org/officeDocument/2006/math">
                    <m:sSup>
                      <m:sSupPr>
                        <m:ctrlPr>
                          <a:rPr lang="en-US" altLang="ko-KR" sz="1600" i="1">
                            <a:solidFill>
                              <a:srgbClr val="000000"/>
                            </a:solidFill>
                            <a:latin typeface="Cambria Math" panose="02040503050406030204" pitchFamily="18" charset="0"/>
                          </a:rPr>
                        </m:ctrlPr>
                      </m:sSup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𝑀</m:t>
                            </m:r>
                          </m:e>
                          <m:sup>
                            <m:r>
                              <a:rPr lang="en-US" altLang="ko-KR" sz="1600">
                                <a:solidFill>
                                  <a:srgbClr val="000000"/>
                                </a:solidFill>
                                <a:latin typeface="Cambria Math" panose="02040503050406030204" pitchFamily="18" charset="0"/>
                              </a:rPr>
                              <m:t>𝑖</m:t>
                            </m:r>
                          </m:sup>
                        </m:sSup>
                      </m:e>
                      <m:sup>
                        <m:r>
                          <a:rPr lang="en-US" altLang="ko-KR" sz="1600" i="1">
                            <a:solidFill>
                              <a:srgbClr val="000000"/>
                            </a:solidFill>
                            <a:latin typeface="Cambria Math" panose="02040503050406030204" pitchFamily="18" charset="0"/>
                          </a:rPr>
                          <m:t>𝑇</m:t>
                        </m:r>
                      </m:sup>
                    </m:sSup>
                    <m:sSup>
                      <m:sSupPr>
                        <m:ctrlPr>
                          <a:rPr lang="en-US" altLang="ko-KR" sz="1600" i="1">
                            <a:solidFill>
                              <a:srgbClr val="000000"/>
                            </a:solidFill>
                            <a:latin typeface="Cambria Math" panose="02040503050406030204" pitchFamily="18" charset="0"/>
                          </a:rPr>
                        </m:ctrlPr>
                      </m:sSupPr>
                      <m:e>
                        <m:r>
                          <a:rPr lang="en-US" altLang="ko-KR" sz="1600" b="0" i="1" smtClean="0">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𝐾</m:t>
                        </m:r>
                      </m:e>
                      <m:sup>
                        <m:r>
                          <a:rPr lang="en-US" altLang="ko-KR" sz="1600" i="1">
                            <a:solidFill>
                              <a:srgbClr val="000000"/>
                            </a:solidFill>
                            <a:latin typeface="Cambria Math" panose="02040503050406030204" pitchFamily="18" charset="0"/>
                          </a:rPr>
                          <m:t>𝑖</m:t>
                        </m:r>
                      </m:sup>
                    </m:sSup>
                  </m:oMath>
                </a14:m>
                <a:r>
                  <a:rPr lang="en-US" altLang="ko-KR" sz="1600" dirty="0">
                    <a:solidFill>
                      <a:srgbClr val="000000"/>
                    </a:solidFill>
                    <a:latin typeface="Helvetica" panose="020B0604020202020204" pitchFamily="34" charset="0"/>
                  </a:rPr>
                  <a:t> have elements of same sign. TLC: trainable local classifier.</a:t>
                </a:r>
              </a:p>
              <a:p>
                <a:r>
                  <a:rPr lang="en-US" altLang="ko-KR" sz="1600" dirty="0">
                    <a:solidFill>
                      <a:srgbClr val="000000"/>
                    </a:solidFill>
                    <a:latin typeface="Helvetica" panose="020B0604020202020204" pitchFamily="34" charset="0"/>
                  </a:rPr>
                  <a:t>Initializing </a:t>
                </a:r>
                <a14:m>
                  <m:oMath xmlns:m="http://schemas.openxmlformats.org/officeDocument/2006/math">
                    <m:sSup>
                      <m:sSupPr>
                        <m:ctrlPr>
                          <a:rPr lang="en-US" altLang="ko-KR" sz="1600" i="1" smtClean="0">
                            <a:solidFill>
                              <a:srgbClr val="000000"/>
                            </a:solidFill>
                            <a:latin typeface="Cambria Math" panose="02040503050406030204" pitchFamily="18" charset="0"/>
                          </a:rPr>
                        </m:ctrlPr>
                      </m:sSupPr>
                      <m:e>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𝑀</m:t>
                            </m:r>
                          </m:e>
                          <m:sup>
                            <m:r>
                              <a:rPr lang="en-US" altLang="ko-KR" sz="1600">
                                <a:solidFill>
                                  <a:srgbClr val="000000"/>
                                </a:solidFill>
                                <a:latin typeface="Cambria Math" panose="02040503050406030204" pitchFamily="18" charset="0"/>
                              </a:rPr>
                              <m:t>𝑖</m:t>
                            </m:r>
                          </m:sup>
                        </m:sSup>
                      </m:e>
                      <m:sup>
                        <m:r>
                          <a:rPr lang="en-US" altLang="ko-KR" sz="1600" i="1">
                            <a:solidFill>
                              <a:srgbClr val="000000"/>
                            </a:solidFill>
                            <a:latin typeface="Cambria Math" panose="02040503050406030204" pitchFamily="18" charset="0"/>
                          </a:rPr>
                          <m:t>𝑇</m:t>
                        </m:r>
                      </m:sup>
                    </m:sSup>
                    <m:sSup>
                      <m:sSupPr>
                        <m:ctrlPr>
                          <a:rPr lang="en-US" altLang="ko-KR" sz="1600" i="1">
                            <a:solidFill>
                              <a:srgbClr val="000000"/>
                            </a:solidFill>
                            <a:latin typeface="Cambria Math" panose="02040503050406030204" pitchFamily="18" charset="0"/>
                          </a:rPr>
                        </m:ctrlPr>
                      </m:sSupPr>
                      <m:e>
                        <m:r>
                          <a:rPr lang="en-US" altLang="ko-KR" sz="1600" b="0" i="1" smtClean="0">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𝐾</m:t>
                        </m:r>
                      </m:e>
                      <m:sup>
                        <m:r>
                          <a:rPr lang="en-US" altLang="ko-KR" sz="1600" i="1">
                            <a:solidFill>
                              <a:srgbClr val="000000"/>
                            </a:solidFill>
                            <a:latin typeface="Cambria Math" panose="02040503050406030204" pitchFamily="18" charset="0"/>
                          </a:rPr>
                          <m:t>𝑖</m:t>
                        </m:r>
                      </m:sup>
                    </m:sSup>
                  </m:oMath>
                </a14:m>
                <a:r>
                  <a:rPr lang="en-US" altLang="ko-KR" sz="1600" dirty="0">
                    <a:solidFill>
                      <a:srgbClr val="000000"/>
                    </a:solidFill>
                    <a:latin typeface="Helvetica" panose="020B0604020202020204" pitchFamily="34" charset="0"/>
                  </a:rPr>
                  <a:t> with same signs give LL comparable performance compared to BP while conserving memory advantage.</a:t>
                </a:r>
              </a:p>
              <a:p>
                <a:endParaRPr lang="en-US" altLang="ko-KR"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xfrm>
                <a:off x="166255" y="929698"/>
                <a:ext cx="11841018" cy="5389822"/>
              </a:xfrm>
              <a:blipFill>
                <a:blip r:embed="rId2"/>
                <a:stretch>
                  <a:fillRect l="-206" t="-79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16</a:t>
            </a:fld>
            <a:endParaRPr lang="ko-KR" altLang="en-US" dirty="0"/>
          </a:p>
        </p:txBody>
      </p:sp>
      <p:pic>
        <p:nvPicPr>
          <p:cNvPr id="11" name="그림 10">
            <a:extLst>
              <a:ext uri="{FF2B5EF4-FFF2-40B4-BE49-F238E27FC236}">
                <a16:creationId xmlns:a16="http://schemas.microsoft.com/office/drawing/2014/main" id="{7A8DEAF2-8472-4F26-B9A0-381D1E43890E}"/>
              </a:ext>
            </a:extLst>
          </p:cNvPr>
          <p:cNvPicPr>
            <a:picLocks noChangeAspect="1"/>
          </p:cNvPicPr>
          <p:nvPr/>
        </p:nvPicPr>
        <p:blipFill>
          <a:blip r:embed="rId3"/>
          <a:stretch>
            <a:fillRect/>
          </a:stretch>
        </p:blipFill>
        <p:spPr>
          <a:xfrm>
            <a:off x="482569" y="2889719"/>
            <a:ext cx="6229990" cy="3533304"/>
          </a:xfrm>
          <a:prstGeom prst="rect">
            <a:avLst/>
          </a:prstGeom>
        </p:spPr>
      </p:pic>
      <p:pic>
        <p:nvPicPr>
          <p:cNvPr id="12" name="그림 11">
            <a:extLst>
              <a:ext uri="{FF2B5EF4-FFF2-40B4-BE49-F238E27FC236}">
                <a16:creationId xmlns:a16="http://schemas.microsoft.com/office/drawing/2014/main" id="{4A808EA2-DA07-4524-87A4-87CE8834E3F6}"/>
              </a:ext>
            </a:extLst>
          </p:cNvPr>
          <p:cNvPicPr>
            <a:picLocks noChangeAspect="1"/>
          </p:cNvPicPr>
          <p:nvPr/>
        </p:nvPicPr>
        <p:blipFill rotWithShape="1">
          <a:blip r:embed="rId4"/>
          <a:srcRect l="3333" t="2431"/>
          <a:stretch/>
        </p:blipFill>
        <p:spPr>
          <a:xfrm>
            <a:off x="7028873" y="2837967"/>
            <a:ext cx="4255822" cy="3533305"/>
          </a:xfrm>
          <a:prstGeom prst="rect">
            <a:avLst/>
          </a:prstGeom>
        </p:spPr>
      </p:pic>
    </p:spTree>
    <p:extLst>
      <p:ext uri="{BB962C8B-B14F-4D97-AF65-F5344CB8AC3E}">
        <p14:creationId xmlns:p14="http://schemas.microsoft.com/office/powerpoint/2010/main" val="130875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Activation Sharing with Asymmetric Paths (ASAP) : Algorithm</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rPr>
                  <a:t>KP using bidirectional connection.</a:t>
                </a:r>
              </a:p>
              <a:p>
                <a:pPr lvl="1"/>
                <a:r>
                  <a:rPr lang="en-US" altLang="ko-KR" sz="1100" b="0" i="0" dirty="0">
                    <a:solidFill>
                      <a:srgbClr val="000000"/>
                    </a:solidFill>
                    <a:effectLst/>
                    <a:latin typeface="Lucida Grande"/>
                  </a:rPr>
                  <a:t>M. </a:t>
                </a:r>
                <a:r>
                  <a:rPr lang="en-US" altLang="ko-KR" sz="1100" b="0" i="0" dirty="0" err="1">
                    <a:solidFill>
                      <a:srgbClr val="000000"/>
                    </a:solidFill>
                    <a:effectLst/>
                    <a:latin typeface="Lucida Grande"/>
                  </a:rPr>
                  <a:t>Akrout</a:t>
                </a:r>
                <a:r>
                  <a:rPr lang="en-US" altLang="ko-KR" sz="1100" b="0" i="0" dirty="0">
                    <a:solidFill>
                      <a:srgbClr val="000000"/>
                    </a:solidFill>
                    <a:effectLst/>
                    <a:latin typeface="Lucida Grande"/>
                  </a:rPr>
                  <a:t>, C. Wilson, P. C. Humphreys, T. </a:t>
                </a:r>
                <a:r>
                  <a:rPr lang="en-US" altLang="ko-KR" sz="1100" b="0" i="0" dirty="0" err="1">
                    <a:solidFill>
                      <a:srgbClr val="000000"/>
                    </a:solidFill>
                    <a:effectLst/>
                    <a:latin typeface="Lucida Grande"/>
                  </a:rPr>
                  <a:t>Lillicrap</a:t>
                </a:r>
                <a:r>
                  <a:rPr lang="en-US" altLang="ko-KR" sz="1100" b="0" i="0" dirty="0">
                    <a:solidFill>
                      <a:srgbClr val="000000"/>
                    </a:solidFill>
                    <a:effectLst/>
                    <a:latin typeface="Lucida Grande"/>
                  </a:rPr>
                  <a:t>, and D. Tweed, Conference on Neural Information Processing Systems (</a:t>
                </a:r>
                <a:r>
                  <a:rPr lang="en-US" altLang="ko-KR" sz="1100" b="0" i="0" dirty="0" err="1">
                    <a:solidFill>
                      <a:srgbClr val="000000"/>
                    </a:solidFill>
                    <a:effectLst/>
                    <a:latin typeface="Lucida Grande"/>
                  </a:rPr>
                  <a:t>NeurIPS</a:t>
                </a:r>
                <a:r>
                  <a:rPr lang="en-US" altLang="ko-KR" sz="1100" b="0" i="0" dirty="0">
                    <a:solidFill>
                      <a:srgbClr val="000000"/>
                    </a:solidFill>
                    <a:effectLst/>
                    <a:latin typeface="Lucida Grande"/>
                  </a:rPr>
                  <a:t>) 2019.</a:t>
                </a: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KP : Only transport only the change of weights, not weight itself → Just make bidirectional connections of error &amp; output.</a:t>
                </a: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Similar setting with FA.</a:t>
                </a:r>
              </a:p>
              <a:p>
                <a:endParaRPr lang="en-US" altLang="ko-KR" sz="1600" dirty="0">
                  <a:solidFill>
                    <a:srgbClr val="000000"/>
                  </a:solidFill>
                  <a:latin typeface="Helvetica" panose="020B0604020202020204" pitchFamily="34" charset="0"/>
                </a:endParaRPr>
              </a:p>
              <a:p>
                <a14:m>
                  <m:oMath xmlns:m="http://schemas.openxmlformats.org/officeDocument/2006/math">
                    <m:r>
                      <a:rPr lang="en-US" altLang="ko-KR" sz="1600" i="1" smtClean="0">
                        <a:solidFill>
                          <a:srgbClr val="000000"/>
                        </a:solidFill>
                        <a:latin typeface="Cambria Math" panose="02040503050406030204" pitchFamily="18" charset="0"/>
                        <a:ea typeface="Cambria Math" panose="02040503050406030204" pitchFamily="18" charset="0"/>
                      </a:rPr>
                      <m:t>∆</m:t>
                    </m:r>
                    <m:r>
                      <a:rPr lang="en-US" altLang="ko-KR" sz="1600" b="0" i="1" smtClean="0">
                        <a:solidFill>
                          <a:srgbClr val="000000"/>
                        </a:solidFill>
                        <a:latin typeface="Cambria Math" panose="02040503050406030204" pitchFamily="18" charset="0"/>
                        <a:ea typeface="Cambria Math" panose="02040503050406030204" pitchFamily="18" charset="0"/>
                      </a:rPr>
                      <m:t>𝑊</m:t>
                    </m:r>
                    <m:d>
                      <m:dPr>
                        <m:ctrlPr>
                          <a:rPr lang="en-US" altLang="ko-KR" sz="1600" b="0" i="1" smtClean="0">
                            <a:solidFill>
                              <a:srgbClr val="000000"/>
                            </a:solidFill>
                            <a:latin typeface="Cambria Math" panose="02040503050406030204" pitchFamily="18" charset="0"/>
                            <a:ea typeface="Cambria Math" panose="02040503050406030204" pitchFamily="18" charset="0"/>
                          </a:rPr>
                        </m:ctrlPr>
                      </m:dPr>
                      <m:e>
                        <m:r>
                          <a:rPr lang="en-US" altLang="ko-KR" sz="1600" b="0" i="1" smtClean="0">
                            <a:solidFill>
                              <a:srgbClr val="000000"/>
                            </a:solidFill>
                            <a:latin typeface="Cambria Math" panose="02040503050406030204" pitchFamily="18" charset="0"/>
                            <a:ea typeface="Cambria Math" panose="02040503050406030204" pitchFamily="18" charset="0"/>
                          </a:rPr>
                          <m:t>𝑡</m:t>
                        </m:r>
                      </m:e>
                    </m:d>
                    <m:r>
                      <a:rPr lang="en-US" altLang="ko-KR" sz="1600" b="0" i="1" smtClean="0">
                        <a:solidFill>
                          <a:srgbClr val="000000"/>
                        </a:solidFill>
                        <a:latin typeface="Cambria Math" panose="02040503050406030204" pitchFamily="18" charset="0"/>
                        <a:ea typeface="Cambria Math" panose="02040503050406030204" pitchFamily="18" charset="0"/>
                      </a:rPr>
                      <m:t>=</m:t>
                    </m:r>
                    <m:r>
                      <a:rPr lang="en-US" altLang="ko-KR" sz="1600" b="0" i="1" smtClean="0">
                        <a:solidFill>
                          <a:srgbClr val="000000"/>
                        </a:solidFill>
                        <a:latin typeface="Cambria Math" panose="02040503050406030204" pitchFamily="18" charset="0"/>
                        <a:ea typeface="Cambria Math" panose="02040503050406030204" pitchFamily="18" charset="0"/>
                      </a:rPr>
                      <m:t>𝐴</m:t>
                    </m:r>
                    <m:d>
                      <m:dPr>
                        <m:ctrlPr>
                          <a:rPr lang="en-US" altLang="ko-KR" sz="1600" b="0" i="1" smtClean="0">
                            <a:solidFill>
                              <a:srgbClr val="000000"/>
                            </a:solidFill>
                            <a:latin typeface="Cambria Math" panose="02040503050406030204" pitchFamily="18" charset="0"/>
                            <a:ea typeface="Cambria Math" panose="02040503050406030204" pitchFamily="18" charset="0"/>
                          </a:rPr>
                        </m:ctrlPr>
                      </m:dPr>
                      <m:e>
                        <m:r>
                          <a:rPr lang="en-US" altLang="ko-KR" sz="1600" b="0" i="1" smtClean="0">
                            <a:solidFill>
                              <a:srgbClr val="000000"/>
                            </a:solidFill>
                            <a:latin typeface="Cambria Math" panose="02040503050406030204" pitchFamily="18" charset="0"/>
                            <a:ea typeface="Cambria Math" panose="02040503050406030204" pitchFamily="18" charset="0"/>
                          </a:rPr>
                          <m:t>𝑡</m:t>
                        </m:r>
                      </m:e>
                    </m:d>
                    <m:r>
                      <a:rPr lang="en-US" altLang="ko-KR" sz="1600" b="0" i="1" smtClean="0">
                        <a:solidFill>
                          <a:srgbClr val="000000"/>
                        </a:solidFill>
                        <a:latin typeface="Cambria Math" panose="02040503050406030204" pitchFamily="18" charset="0"/>
                        <a:ea typeface="Cambria Math" panose="02040503050406030204" pitchFamily="18" charset="0"/>
                      </a:rPr>
                      <m:t>−</m:t>
                    </m:r>
                    <m:r>
                      <a:rPr lang="ko-KR" altLang="en-US" sz="1600" b="0" i="1" smtClean="0">
                        <a:solidFill>
                          <a:srgbClr val="000000"/>
                        </a:solidFill>
                        <a:latin typeface="Cambria Math" panose="02040503050406030204" pitchFamily="18" charset="0"/>
                        <a:ea typeface="Cambria Math" panose="02040503050406030204" pitchFamily="18" charset="0"/>
                      </a:rPr>
                      <m:t>𝜆</m:t>
                    </m:r>
                    <m:r>
                      <a:rPr lang="en-US" altLang="ko-KR" sz="1600" b="0" i="1" smtClean="0">
                        <a:solidFill>
                          <a:srgbClr val="000000"/>
                        </a:solidFill>
                        <a:latin typeface="Cambria Math" panose="02040503050406030204" pitchFamily="18" charset="0"/>
                        <a:ea typeface="Cambria Math" panose="02040503050406030204" pitchFamily="18" charset="0"/>
                      </a:rPr>
                      <m:t>𝑊</m:t>
                    </m:r>
                    <m:r>
                      <a:rPr lang="en-US" altLang="ko-KR" sz="1600" b="0" i="1" smtClean="0">
                        <a:solidFill>
                          <a:srgbClr val="000000"/>
                        </a:solidFill>
                        <a:latin typeface="Cambria Math" panose="02040503050406030204" pitchFamily="18" charset="0"/>
                        <a:ea typeface="Cambria Math" panose="02040503050406030204" pitchFamily="18" charset="0"/>
                      </a:rPr>
                      <m:t>(</m:t>
                    </m:r>
                    <m:r>
                      <a:rPr lang="en-US" altLang="ko-KR" sz="1600" b="0" i="1" smtClean="0">
                        <a:solidFill>
                          <a:srgbClr val="000000"/>
                        </a:solidFill>
                        <a:latin typeface="Cambria Math" panose="02040503050406030204" pitchFamily="18" charset="0"/>
                        <a:ea typeface="Cambria Math" panose="02040503050406030204" pitchFamily="18" charset="0"/>
                      </a:rPr>
                      <m:t>𝑡</m:t>
                    </m:r>
                    <m:r>
                      <a:rPr lang="en-US" altLang="ko-KR" sz="1600" b="0" i="1" smtClean="0">
                        <a:solidFill>
                          <a:srgbClr val="000000"/>
                        </a:solidFill>
                        <a:latin typeface="Cambria Math" panose="02040503050406030204" pitchFamily="18" charset="0"/>
                        <a:ea typeface="Cambria Math" panose="02040503050406030204" pitchFamily="18" charset="0"/>
                      </a:rPr>
                      <m:t>)</m:t>
                    </m:r>
                  </m:oMath>
                </a14:m>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14:m>
                  <m:oMath xmlns:m="http://schemas.openxmlformats.org/officeDocument/2006/math">
                    <m:r>
                      <a:rPr lang="en-US" altLang="ko-KR" sz="1600" i="1" smtClean="0">
                        <a:solidFill>
                          <a:srgbClr val="000000"/>
                        </a:solidFill>
                        <a:latin typeface="Cambria Math" panose="02040503050406030204" pitchFamily="18" charset="0"/>
                        <a:ea typeface="Cambria Math" panose="02040503050406030204" pitchFamily="18" charset="0"/>
                      </a:rPr>
                      <m:t>∆</m:t>
                    </m:r>
                    <m:r>
                      <a:rPr lang="en-US" altLang="ko-KR" sz="1600" b="0" i="1" smtClean="0">
                        <a:solidFill>
                          <a:srgbClr val="000000"/>
                        </a:solidFill>
                        <a:latin typeface="Cambria Math" panose="02040503050406030204" pitchFamily="18" charset="0"/>
                        <a:ea typeface="Cambria Math" panose="02040503050406030204" pitchFamily="18" charset="0"/>
                      </a:rPr>
                      <m:t>𝐵</m:t>
                    </m:r>
                    <m:d>
                      <m:dPr>
                        <m:ctrlPr>
                          <a:rPr lang="en-US" altLang="ko-KR" sz="1600" b="0" i="1" smtClean="0">
                            <a:solidFill>
                              <a:srgbClr val="000000"/>
                            </a:solidFill>
                            <a:latin typeface="Cambria Math" panose="02040503050406030204" pitchFamily="18" charset="0"/>
                            <a:ea typeface="Cambria Math" panose="02040503050406030204" pitchFamily="18" charset="0"/>
                          </a:rPr>
                        </m:ctrlPr>
                      </m:dPr>
                      <m:e>
                        <m:r>
                          <a:rPr lang="en-US" altLang="ko-KR" sz="1600" b="0" i="1" smtClean="0">
                            <a:solidFill>
                              <a:srgbClr val="000000"/>
                            </a:solidFill>
                            <a:latin typeface="Cambria Math" panose="02040503050406030204" pitchFamily="18" charset="0"/>
                            <a:ea typeface="Cambria Math" panose="02040503050406030204" pitchFamily="18" charset="0"/>
                          </a:rPr>
                          <m:t>𝑡</m:t>
                        </m:r>
                      </m:e>
                    </m:d>
                    <m:r>
                      <a:rPr lang="en-US" altLang="ko-KR" sz="1600" b="0" i="1" smtClean="0">
                        <a:solidFill>
                          <a:srgbClr val="000000"/>
                        </a:solidFill>
                        <a:latin typeface="Cambria Math" panose="02040503050406030204" pitchFamily="18" charset="0"/>
                        <a:ea typeface="Cambria Math" panose="02040503050406030204" pitchFamily="18" charset="0"/>
                      </a:rPr>
                      <m:t>=</m:t>
                    </m:r>
                    <m:r>
                      <a:rPr lang="en-US" altLang="ko-KR" sz="1600" b="0" i="1" smtClean="0">
                        <a:solidFill>
                          <a:srgbClr val="000000"/>
                        </a:solidFill>
                        <a:latin typeface="Cambria Math" panose="02040503050406030204" pitchFamily="18" charset="0"/>
                        <a:ea typeface="Cambria Math" panose="02040503050406030204" pitchFamily="18" charset="0"/>
                      </a:rPr>
                      <m:t>𝐴</m:t>
                    </m:r>
                    <m:d>
                      <m:dPr>
                        <m:ctrlPr>
                          <a:rPr lang="en-US" altLang="ko-KR" sz="1600" b="0" i="1" smtClean="0">
                            <a:solidFill>
                              <a:srgbClr val="000000"/>
                            </a:solidFill>
                            <a:latin typeface="Cambria Math" panose="02040503050406030204" pitchFamily="18" charset="0"/>
                            <a:ea typeface="Cambria Math" panose="02040503050406030204" pitchFamily="18" charset="0"/>
                          </a:rPr>
                        </m:ctrlPr>
                      </m:dPr>
                      <m:e>
                        <m:r>
                          <a:rPr lang="en-US" altLang="ko-KR" sz="1600" b="0" i="1" smtClean="0">
                            <a:solidFill>
                              <a:srgbClr val="000000"/>
                            </a:solidFill>
                            <a:latin typeface="Cambria Math" panose="02040503050406030204" pitchFamily="18" charset="0"/>
                            <a:ea typeface="Cambria Math" panose="02040503050406030204" pitchFamily="18" charset="0"/>
                          </a:rPr>
                          <m:t>𝑡</m:t>
                        </m:r>
                      </m:e>
                    </m:d>
                    <m:r>
                      <a:rPr lang="en-US" altLang="ko-KR" sz="1600" b="0" i="1" smtClean="0">
                        <a:solidFill>
                          <a:srgbClr val="000000"/>
                        </a:solidFill>
                        <a:latin typeface="Cambria Math" panose="02040503050406030204" pitchFamily="18" charset="0"/>
                        <a:ea typeface="Cambria Math" panose="02040503050406030204" pitchFamily="18" charset="0"/>
                      </a:rPr>
                      <m:t>−</m:t>
                    </m:r>
                    <m:r>
                      <a:rPr lang="ko-KR" altLang="en-US" sz="1600" b="0" i="1" smtClean="0">
                        <a:solidFill>
                          <a:srgbClr val="000000"/>
                        </a:solidFill>
                        <a:latin typeface="Cambria Math" panose="02040503050406030204" pitchFamily="18" charset="0"/>
                        <a:ea typeface="Cambria Math" panose="02040503050406030204" pitchFamily="18" charset="0"/>
                      </a:rPr>
                      <m:t>𝜆</m:t>
                    </m:r>
                    <m:r>
                      <a:rPr lang="en-US" altLang="ko-KR" sz="1600" b="0" i="1" smtClean="0">
                        <a:solidFill>
                          <a:srgbClr val="000000"/>
                        </a:solidFill>
                        <a:latin typeface="Cambria Math" panose="02040503050406030204" pitchFamily="18" charset="0"/>
                        <a:ea typeface="Cambria Math" panose="02040503050406030204" pitchFamily="18" charset="0"/>
                      </a:rPr>
                      <m:t>𝐵</m:t>
                    </m:r>
                    <m:r>
                      <a:rPr lang="en-US" altLang="ko-KR" sz="1600" b="0" i="1" smtClean="0">
                        <a:solidFill>
                          <a:srgbClr val="000000"/>
                        </a:solidFill>
                        <a:latin typeface="Cambria Math" panose="02040503050406030204" pitchFamily="18" charset="0"/>
                        <a:ea typeface="Cambria Math" panose="02040503050406030204" pitchFamily="18" charset="0"/>
                      </a:rPr>
                      <m:t>(</m:t>
                    </m:r>
                    <m:r>
                      <a:rPr lang="en-US" altLang="ko-KR" sz="1600" b="0" i="1" smtClean="0">
                        <a:solidFill>
                          <a:srgbClr val="000000"/>
                        </a:solidFill>
                        <a:latin typeface="Cambria Math" panose="02040503050406030204" pitchFamily="18" charset="0"/>
                        <a:ea typeface="Cambria Math" panose="02040503050406030204" pitchFamily="18" charset="0"/>
                      </a:rPr>
                      <m:t>𝑡</m:t>
                    </m:r>
                    <m:r>
                      <a:rPr lang="en-US" altLang="ko-KR" sz="1600" b="0" i="1" smtClean="0">
                        <a:solidFill>
                          <a:srgbClr val="000000"/>
                        </a:solidFill>
                        <a:latin typeface="Cambria Math" panose="02040503050406030204" pitchFamily="18" charset="0"/>
                        <a:ea typeface="Cambria Math" panose="02040503050406030204" pitchFamily="18" charset="0"/>
                      </a:rPr>
                      <m:t>)</m:t>
                    </m:r>
                  </m:oMath>
                </a14:m>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14:m>
                  <m:oMath xmlns:m="http://schemas.openxmlformats.org/officeDocument/2006/math">
                    <m:r>
                      <a:rPr lang="en-US" altLang="ko-KR" sz="1400" b="0" i="1" smtClean="0">
                        <a:solidFill>
                          <a:srgbClr val="000000"/>
                        </a:solidFill>
                        <a:latin typeface="Cambria Math" panose="02040503050406030204" pitchFamily="18" charset="0"/>
                        <a:ea typeface="Cambria Math" panose="02040503050406030204" pitchFamily="18" charset="0"/>
                      </a:rPr>
                      <m:t>𝑊</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r>
                          <a:rPr lang="en-US" altLang="ko-KR" sz="1400" b="0" i="1" smtClean="0">
                            <a:solidFill>
                              <a:srgbClr val="000000"/>
                            </a:solidFill>
                            <a:latin typeface="Cambria Math" panose="02040503050406030204" pitchFamily="18" charset="0"/>
                            <a:ea typeface="Cambria Math" panose="02040503050406030204" pitchFamily="18" charset="0"/>
                          </a:rPr>
                          <m:t>+1</m:t>
                        </m:r>
                      </m:e>
                    </m:d>
                    <m:r>
                      <a:rPr lang="en-US" altLang="ko-KR" sz="1400" i="1">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𝐵</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r>
                          <a:rPr lang="en-US" altLang="ko-KR" sz="1400" b="0" i="1" smtClean="0">
                            <a:solidFill>
                              <a:srgbClr val="000000"/>
                            </a:solidFill>
                            <a:latin typeface="Cambria Math" panose="02040503050406030204" pitchFamily="18" charset="0"/>
                            <a:ea typeface="Cambria Math" panose="02040503050406030204" pitchFamily="18" charset="0"/>
                          </a:rPr>
                          <m:t>+1</m:t>
                        </m:r>
                      </m:e>
                    </m:d>
                    <m:r>
                      <a:rPr lang="en-US" altLang="ko-KR" sz="1400" b="0" i="1" smtClean="0">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𝑊</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r>
                      <a:rPr lang="en-US" altLang="ko-KR" sz="1400" b="0" i="1" smtClean="0">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𝑊</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r>
                      <a:rPr lang="en-US" altLang="ko-KR" sz="1400" i="1">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𝐵</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r>
                      <a:rPr lang="en-US" altLang="ko-KR" sz="1400" i="1">
                        <a:solidFill>
                          <a:srgbClr val="000000"/>
                        </a:solidFill>
                        <a:latin typeface="Cambria Math" panose="02040503050406030204" pitchFamily="18" charset="0"/>
                        <a:ea typeface="Cambria Math" panose="02040503050406030204" pitchFamily="18" charset="0"/>
                      </a:rPr>
                      <m:t>−</m:t>
                    </m:r>
                    <m:r>
                      <a:rPr lang="en-US" altLang="ko-KR" sz="1400" i="1" smtClean="0">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𝐵</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r>
                      <a:rPr lang="en-US" altLang="ko-KR" sz="1400" b="0" i="1" smtClean="0">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𝑊</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r>
                      <a:rPr lang="en-US" altLang="ko-KR" sz="1400" b="0" i="1" smtClean="0">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𝐵</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r>
                      <a:rPr lang="en-US" altLang="ko-KR" sz="1400" b="0" i="1" smtClean="0">
                        <a:solidFill>
                          <a:srgbClr val="000000"/>
                        </a:solidFill>
                        <a:latin typeface="Cambria Math" panose="02040503050406030204" pitchFamily="18" charset="0"/>
                        <a:ea typeface="Cambria Math" panose="02040503050406030204" pitchFamily="18" charset="0"/>
                      </a:rPr>
                      <m:t>−</m:t>
                    </m:r>
                    <m:r>
                      <a:rPr lang="ko-KR" altLang="en-US" sz="1400" i="1">
                        <a:solidFill>
                          <a:srgbClr val="000000"/>
                        </a:solidFill>
                        <a:latin typeface="Cambria Math" panose="02040503050406030204" pitchFamily="18" charset="0"/>
                        <a:ea typeface="Cambria Math" panose="02040503050406030204" pitchFamily="18" charset="0"/>
                      </a:rPr>
                      <m:t>𝜆</m:t>
                    </m:r>
                    <m:d>
                      <m:dPr>
                        <m:begChr m:val="["/>
                        <m:endChr m:val="]"/>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𝑊</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r>
                          <a:rPr lang="en-US" altLang="ko-KR" sz="1400" b="0" i="1" smtClean="0">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𝐵</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e>
                    </m:d>
                    <m:r>
                      <a:rPr lang="en-US" altLang="ko-KR" sz="1400" b="0" i="1" smtClean="0">
                        <a:solidFill>
                          <a:srgbClr val="000000"/>
                        </a:solidFill>
                        <a:latin typeface="Cambria Math" panose="02040503050406030204" pitchFamily="18" charset="0"/>
                        <a:ea typeface="Cambria Math" panose="02040503050406030204" pitchFamily="18" charset="0"/>
                      </a:rPr>
                      <m:t>=</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1−</m:t>
                        </m:r>
                        <m:r>
                          <a:rPr lang="ko-KR" altLang="en-US" sz="1400" i="1">
                            <a:solidFill>
                              <a:srgbClr val="000000"/>
                            </a:solidFill>
                            <a:latin typeface="Cambria Math" panose="02040503050406030204" pitchFamily="18" charset="0"/>
                            <a:ea typeface="Cambria Math" panose="02040503050406030204" pitchFamily="18" charset="0"/>
                          </a:rPr>
                          <m:t>𝜆</m:t>
                        </m:r>
                      </m:e>
                    </m:d>
                    <m:d>
                      <m:dPr>
                        <m:begChr m:val="["/>
                        <m:endChr m:val="]"/>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𝑊</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r>
                          <a:rPr lang="en-US" altLang="ko-KR" sz="1400" b="0" i="1" smtClean="0">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𝐵</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𝑡</m:t>
                            </m:r>
                          </m:e>
                        </m:d>
                      </m:e>
                    </m:d>
                    <m:r>
                      <a:rPr lang="en-US" altLang="ko-KR" sz="1400" b="0" i="1" smtClean="0">
                        <a:solidFill>
                          <a:srgbClr val="000000"/>
                        </a:solidFill>
                        <a:latin typeface="Cambria Math" panose="02040503050406030204" pitchFamily="18" charset="0"/>
                        <a:ea typeface="Cambria Math" panose="02040503050406030204" pitchFamily="18" charset="0"/>
                      </a:rPr>
                      <m:t>=</m:t>
                    </m:r>
                    <m:sSup>
                      <m:sSupPr>
                        <m:ctrlPr>
                          <a:rPr lang="en-US" altLang="ko-KR" sz="1400" b="0" i="1" smtClean="0">
                            <a:solidFill>
                              <a:srgbClr val="000000"/>
                            </a:solidFill>
                            <a:latin typeface="Cambria Math" panose="02040503050406030204" pitchFamily="18" charset="0"/>
                            <a:ea typeface="Cambria Math" panose="02040503050406030204" pitchFamily="18" charset="0"/>
                          </a:rPr>
                        </m:ctrlPr>
                      </m:sSupPr>
                      <m:e>
                        <m:d>
                          <m:dPr>
                            <m:ctrlPr>
                              <a:rPr lang="en-US" altLang="ko-KR" sz="1400" i="1">
                                <a:solidFill>
                                  <a:srgbClr val="000000"/>
                                </a:solidFill>
                                <a:latin typeface="Cambria Math" panose="02040503050406030204" pitchFamily="18" charset="0"/>
                                <a:ea typeface="Cambria Math" panose="02040503050406030204" pitchFamily="18" charset="0"/>
                              </a:rPr>
                            </m:ctrlPr>
                          </m:dPr>
                          <m:e>
                            <m:r>
                              <a:rPr lang="en-US" altLang="ko-KR" sz="1400" i="1">
                                <a:solidFill>
                                  <a:srgbClr val="000000"/>
                                </a:solidFill>
                                <a:latin typeface="Cambria Math" panose="02040503050406030204" pitchFamily="18" charset="0"/>
                                <a:ea typeface="Cambria Math" panose="02040503050406030204" pitchFamily="18" charset="0"/>
                              </a:rPr>
                              <m:t>1−</m:t>
                            </m:r>
                            <m:r>
                              <a:rPr lang="ko-KR" altLang="en-US" sz="1400" i="1">
                                <a:solidFill>
                                  <a:srgbClr val="000000"/>
                                </a:solidFill>
                                <a:latin typeface="Cambria Math" panose="02040503050406030204" pitchFamily="18" charset="0"/>
                                <a:ea typeface="Cambria Math" panose="02040503050406030204" pitchFamily="18" charset="0"/>
                              </a:rPr>
                              <m:t>𝜆</m:t>
                            </m:r>
                          </m:e>
                        </m:d>
                      </m:e>
                      <m:sup>
                        <m:r>
                          <a:rPr lang="en-US" altLang="ko-KR" sz="1400" b="0" i="1" smtClean="0">
                            <a:solidFill>
                              <a:srgbClr val="000000"/>
                            </a:solidFill>
                            <a:latin typeface="Cambria Math" panose="02040503050406030204" pitchFamily="18" charset="0"/>
                            <a:ea typeface="Cambria Math" panose="02040503050406030204" pitchFamily="18" charset="0"/>
                          </a:rPr>
                          <m:t>𝑡</m:t>
                        </m:r>
                      </m:sup>
                    </m:sSup>
                    <m:r>
                      <a:rPr lang="en-US" altLang="ko-KR" sz="1400" b="0" i="1" smtClean="0">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𝑊</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0</m:t>
                        </m:r>
                      </m:e>
                    </m:d>
                    <m:r>
                      <a:rPr lang="en-US" altLang="ko-KR" sz="1400" b="0" i="1" smtClean="0">
                        <a:solidFill>
                          <a:srgbClr val="000000"/>
                        </a:solidFill>
                        <a:latin typeface="Cambria Math" panose="02040503050406030204" pitchFamily="18" charset="0"/>
                        <a:ea typeface="Cambria Math" panose="02040503050406030204" pitchFamily="18" charset="0"/>
                      </a:rPr>
                      <m:t>−</m:t>
                    </m:r>
                    <m:r>
                      <a:rPr lang="en-US" altLang="ko-KR" sz="1400" b="0" i="1" smtClean="0">
                        <a:solidFill>
                          <a:srgbClr val="000000"/>
                        </a:solidFill>
                        <a:latin typeface="Cambria Math" panose="02040503050406030204" pitchFamily="18" charset="0"/>
                        <a:ea typeface="Cambria Math" panose="02040503050406030204" pitchFamily="18" charset="0"/>
                      </a:rPr>
                      <m:t>𝐵</m:t>
                    </m:r>
                    <m:d>
                      <m:dPr>
                        <m:ctrlPr>
                          <a:rPr lang="en-US" altLang="ko-KR" sz="1400" b="0" i="1" smtClean="0">
                            <a:solidFill>
                              <a:srgbClr val="000000"/>
                            </a:solidFill>
                            <a:latin typeface="Cambria Math" panose="02040503050406030204" pitchFamily="18" charset="0"/>
                            <a:ea typeface="Cambria Math" panose="02040503050406030204" pitchFamily="18" charset="0"/>
                          </a:rPr>
                        </m:ctrlPr>
                      </m:dPr>
                      <m:e>
                        <m:r>
                          <a:rPr lang="en-US" altLang="ko-KR" sz="1400" b="0" i="1" smtClean="0">
                            <a:solidFill>
                              <a:srgbClr val="000000"/>
                            </a:solidFill>
                            <a:latin typeface="Cambria Math" panose="02040503050406030204" pitchFamily="18" charset="0"/>
                            <a:ea typeface="Cambria Math" panose="02040503050406030204" pitchFamily="18" charset="0"/>
                          </a:rPr>
                          <m:t>0</m:t>
                        </m:r>
                      </m:e>
                    </m:d>
                    <m:r>
                      <a:rPr lang="en-US" altLang="ko-KR" sz="1400" b="0" i="1" smtClean="0">
                        <a:solidFill>
                          <a:srgbClr val="000000"/>
                        </a:solidFill>
                        <a:latin typeface="Cambria Math" panose="02040503050406030204" pitchFamily="18" charset="0"/>
                        <a:ea typeface="Cambria Math" panose="02040503050406030204" pitchFamily="18" charset="0"/>
                      </a:rPr>
                      <m:t>]</m:t>
                    </m:r>
                  </m:oMath>
                </a14:m>
                <a:endParaRPr lang="en-US" altLang="ko-KR" sz="14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Hence, the learning rules by KP are only based on the layers’ own inputs and cell-specific scalar teaching signals.</a:t>
                </a:r>
              </a:p>
              <a:p>
                <a14:m>
                  <m:oMath xmlns:m="http://schemas.openxmlformats.org/officeDocument/2006/math">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smtClean="0">
                            <a:solidFill>
                              <a:srgbClr val="000000"/>
                            </a:solidFill>
                            <a:latin typeface="Cambria Math" panose="02040503050406030204" pitchFamily="18" charset="0"/>
                            <a:ea typeface="Cambria Math" panose="02040503050406030204" pitchFamily="18" charset="0"/>
                          </a:rPr>
                        </m:ctrlPr>
                      </m:sSubPr>
                      <m:e>
                        <m:r>
                          <a:rPr lang="en-US" altLang="ko-KR" sz="1600" i="1">
                            <a:solidFill>
                              <a:srgbClr val="000000"/>
                            </a:solidFill>
                            <a:latin typeface="Cambria Math" panose="02040503050406030204" pitchFamily="18" charset="0"/>
                            <a:ea typeface="Cambria Math" panose="02040503050406030204" pitchFamily="18" charset="0"/>
                          </a:rPr>
                          <m:t>𝐵</m:t>
                        </m:r>
                      </m:e>
                      <m:sub>
                        <m:r>
                          <a:rPr lang="en-US" altLang="ko-KR" sz="1600" b="0" i="1" smtClean="0">
                            <a:solidFill>
                              <a:srgbClr val="000000"/>
                            </a:solidFill>
                            <a:latin typeface="Cambria Math" panose="02040503050406030204" pitchFamily="18" charset="0"/>
                            <a:ea typeface="Cambria Math" panose="02040503050406030204" pitchFamily="18" charset="0"/>
                          </a:rPr>
                          <m:t>𝑙</m:t>
                        </m:r>
                        <m:r>
                          <a:rPr lang="en-US" altLang="ko-KR" sz="1600" b="0" i="1" smtClean="0">
                            <a:solidFill>
                              <a:srgbClr val="000000"/>
                            </a:solidFill>
                            <a:latin typeface="Cambria Math" panose="02040503050406030204" pitchFamily="18" charset="0"/>
                            <a:ea typeface="Cambria Math" panose="02040503050406030204" pitchFamily="18" charset="0"/>
                          </a:rPr>
                          <m:t>+1</m:t>
                        </m:r>
                      </m:sub>
                    </m:sSub>
                    <m:r>
                      <a:rPr lang="en-US" altLang="ko-KR" sz="1600" b="0" i="1" smtClean="0">
                        <a:solidFill>
                          <a:srgbClr val="000000"/>
                        </a:solidFill>
                        <a:latin typeface="Cambria Math" panose="02040503050406030204" pitchFamily="18" charset="0"/>
                        <a:ea typeface="Cambria Math" panose="02040503050406030204" pitchFamily="18" charset="0"/>
                      </a:rPr>
                      <m:t>=−</m:t>
                    </m:r>
                    <m:r>
                      <a:rPr lang="ko-KR" altLang="en-US" sz="1600" b="0" i="1" smtClean="0">
                        <a:solidFill>
                          <a:srgbClr val="000000"/>
                        </a:solidFill>
                        <a:latin typeface="Cambria Math" panose="02040503050406030204" pitchFamily="18" charset="0"/>
                        <a:ea typeface="Cambria Math" panose="02040503050406030204" pitchFamily="18" charset="0"/>
                      </a:rPr>
                      <m:t>𝜂</m:t>
                    </m:r>
                    <m:sSub>
                      <m:sSubPr>
                        <m:ctrlPr>
                          <a:rPr lang="en-US" altLang="ko-KR" sz="1600" b="0" i="1" smtClean="0">
                            <a:solidFill>
                              <a:srgbClr val="000000"/>
                            </a:solidFill>
                            <a:latin typeface="Cambria Math" panose="02040503050406030204" pitchFamily="18" charset="0"/>
                            <a:ea typeface="Cambria Math" panose="02040503050406030204" pitchFamily="18" charset="0"/>
                          </a:rPr>
                        </m:ctrlPr>
                      </m:sSubPr>
                      <m:e>
                        <m:r>
                          <a:rPr lang="en-US" altLang="ko-KR" sz="1600" b="0" i="1" smtClean="0">
                            <a:solidFill>
                              <a:srgbClr val="000000"/>
                            </a:solidFill>
                            <a:latin typeface="Cambria Math" panose="02040503050406030204" pitchFamily="18" charset="0"/>
                            <a:ea typeface="Cambria Math" panose="02040503050406030204" pitchFamily="18" charset="0"/>
                          </a:rPr>
                          <m:t>𝑦</m:t>
                        </m:r>
                      </m:e>
                      <m:sub>
                        <m:r>
                          <a:rPr lang="en-US" altLang="ko-KR" sz="1600" b="0" i="1" smtClean="0">
                            <a:solidFill>
                              <a:srgbClr val="000000"/>
                            </a:solidFill>
                            <a:latin typeface="Cambria Math" panose="02040503050406030204" pitchFamily="18" charset="0"/>
                            <a:ea typeface="Cambria Math" panose="02040503050406030204" pitchFamily="18" charset="0"/>
                          </a:rPr>
                          <m:t>𝑙</m:t>
                        </m:r>
                      </m:sub>
                    </m:sSub>
                    <m:sSup>
                      <m:sSupPr>
                        <m:ctrlPr>
                          <a:rPr lang="en-US" altLang="ko-KR" sz="1600" b="0" i="1" smtClean="0">
                            <a:solidFill>
                              <a:srgbClr val="000000"/>
                            </a:solidFill>
                            <a:latin typeface="Cambria Math" panose="02040503050406030204" pitchFamily="18" charset="0"/>
                            <a:ea typeface="Cambria Math" panose="02040503050406030204" pitchFamily="18" charset="0"/>
                          </a:rPr>
                        </m:ctrlPr>
                      </m:sSupPr>
                      <m:e>
                        <m:sSub>
                          <m:sSubPr>
                            <m:ctrlPr>
                              <a:rPr lang="en-US" altLang="ko-KR" sz="1600" i="1">
                                <a:solidFill>
                                  <a:srgbClr val="000000"/>
                                </a:solidFill>
                                <a:latin typeface="Cambria Math" panose="02040503050406030204" pitchFamily="18" charset="0"/>
                                <a:ea typeface="Cambria Math" panose="02040503050406030204" pitchFamily="18" charset="0"/>
                              </a:rPr>
                            </m:ctrlPr>
                          </m:sSubPr>
                          <m:e>
                            <m:r>
                              <a:rPr lang="ko-KR" altLang="en-US" sz="1600" i="1">
                                <a:solidFill>
                                  <a:srgbClr val="000000"/>
                                </a:solidFill>
                                <a:latin typeface="Cambria Math" panose="02040503050406030204" pitchFamily="18" charset="0"/>
                                <a:ea typeface="Cambria Math" panose="02040503050406030204" pitchFamily="18" charset="0"/>
                              </a:rPr>
                              <m:t>𝛿</m:t>
                            </m:r>
                          </m:e>
                          <m:sub>
                            <m:r>
                              <a:rPr lang="en-US" altLang="ko-KR" sz="1600" i="1">
                                <a:solidFill>
                                  <a:srgbClr val="000000"/>
                                </a:solidFill>
                                <a:latin typeface="Cambria Math" panose="02040503050406030204" pitchFamily="18" charset="0"/>
                                <a:ea typeface="Cambria Math" panose="02040503050406030204" pitchFamily="18" charset="0"/>
                              </a:rPr>
                              <m:t>𝑙</m:t>
                            </m:r>
                            <m:r>
                              <a:rPr lang="en-US" altLang="ko-KR" sz="1600" i="1">
                                <a:solidFill>
                                  <a:srgbClr val="000000"/>
                                </a:solidFill>
                                <a:latin typeface="Cambria Math" panose="02040503050406030204" pitchFamily="18" charset="0"/>
                                <a:ea typeface="Cambria Math" panose="02040503050406030204" pitchFamily="18" charset="0"/>
                              </a:rPr>
                              <m:t>+1</m:t>
                            </m:r>
                          </m:sub>
                        </m:sSub>
                      </m:e>
                      <m:sup>
                        <m:r>
                          <a:rPr lang="en-US" altLang="ko-KR" sz="1600" b="0" i="1" smtClean="0">
                            <a:solidFill>
                              <a:srgbClr val="000000"/>
                            </a:solidFill>
                            <a:latin typeface="Cambria Math" panose="02040503050406030204" pitchFamily="18" charset="0"/>
                            <a:ea typeface="Cambria Math" panose="02040503050406030204" pitchFamily="18" charset="0"/>
                          </a:rPr>
                          <m:t>𝑇</m:t>
                        </m:r>
                      </m:sup>
                    </m:sSup>
                    <m:r>
                      <a:rPr lang="en-US" altLang="ko-KR" sz="1600" i="1">
                        <a:solidFill>
                          <a:srgbClr val="000000"/>
                        </a:solidFill>
                        <a:latin typeface="Cambria Math" panose="02040503050406030204" pitchFamily="18" charset="0"/>
                        <a:ea typeface="Cambria Math" panose="02040503050406030204" pitchFamily="18" charset="0"/>
                      </a:rPr>
                      <m:t>−</m:t>
                    </m:r>
                    <m:r>
                      <a:rPr lang="ko-KR" altLang="en-US" sz="1600" i="1">
                        <a:solidFill>
                          <a:srgbClr val="000000"/>
                        </a:solidFill>
                        <a:latin typeface="Cambria Math" panose="02040503050406030204" pitchFamily="18" charset="0"/>
                        <a:ea typeface="Cambria Math" panose="02040503050406030204" pitchFamily="18" charset="0"/>
                      </a:rPr>
                      <m:t>𝜆</m:t>
                    </m:r>
                    <m:sSub>
                      <m:sSubPr>
                        <m:ctrlPr>
                          <a:rPr lang="en-US" altLang="ko-KR" sz="1600" i="1">
                            <a:solidFill>
                              <a:srgbClr val="000000"/>
                            </a:solidFill>
                            <a:latin typeface="Cambria Math" panose="02040503050406030204" pitchFamily="18" charset="0"/>
                            <a:ea typeface="Cambria Math" panose="02040503050406030204" pitchFamily="18" charset="0"/>
                          </a:rPr>
                        </m:ctrlPr>
                      </m:sSubPr>
                      <m:e>
                        <m:r>
                          <a:rPr lang="en-US" altLang="ko-KR" sz="1600" i="1">
                            <a:solidFill>
                              <a:srgbClr val="000000"/>
                            </a:solidFill>
                            <a:latin typeface="Cambria Math" panose="02040503050406030204" pitchFamily="18" charset="0"/>
                            <a:ea typeface="Cambria Math" panose="02040503050406030204" pitchFamily="18" charset="0"/>
                          </a:rPr>
                          <m:t>𝐵</m:t>
                        </m:r>
                      </m:e>
                      <m:sub>
                        <m:r>
                          <a:rPr lang="en-US" altLang="ko-KR" sz="1600" i="1">
                            <a:solidFill>
                              <a:srgbClr val="000000"/>
                            </a:solidFill>
                            <a:latin typeface="Cambria Math" panose="02040503050406030204" pitchFamily="18" charset="0"/>
                            <a:ea typeface="Cambria Math" panose="02040503050406030204" pitchFamily="18" charset="0"/>
                          </a:rPr>
                          <m:t>𝑙</m:t>
                        </m:r>
                        <m:r>
                          <a:rPr lang="en-US" altLang="ko-KR" sz="1600" i="1">
                            <a:solidFill>
                              <a:srgbClr val="000000"/>
                            </a:solidFill>
                            <a:latin typeface="Cambria Math" panose="02040503050406030204" pitchFamily="18" charset="0"/>
                            <a:ea typeface="Cambria Math" panose="02040503050406030204" pitchFamily="18" charset="0"/>
                          </a:rPr>
                          <m:t>+1</m:t>
                        </m:r>
                      </m:sub>
                    </m:sSub>
                  </m:oMath>
                </a14:m>
                <a:endParaRPr lang="en-US" altLang="ko-KR" sz="1600" dirty="0">
                  <a:solidFill>
                    <a:srgbClr val="000000"/>
                  </a:solidFill>
                  <a:latin typeface="Helvetica" panose="020B0604020202020204" pitchFamily="34" charset="0"/>
                </a:endParaRPr>
              </a:p>
              <a:p>
                <a14:m>
                  <m:oMath xmlns:m="http://schemas.openxmlformats.org/officeDocument/2006/math">
                    <m:r>
                      <a:rPr lang="en-US" altLang="ko-KR" sz="1600" i="1" smtClean="0">
                        <a:solidFill>
                          <a:srgbClr val="000000"/>
                        </a:solidFill>
                        <a:latin typeface="Cambria Math" panose="02040503050406030204" pitchFamily="18" charset="0"/>
                        <a:ea typeface="Cambria Math" panose="02040503050406030204" pitchFamily="18" charset="0"/>
                      </a:rPr>
                      <m:t>∆</m:t>
                    </m:r>
                    <m:sSub>
                      <m:sSubPr>
                        <m:ctrlPr>
                          <a:rPr lang="en-US" altLang="ko-KR" sz="1600" i="1" smtClean="0">
                            <a:solidFill>
                              <a:srgbClr val="000000"/>
                            </a:solidFill>
                            <a:latin typeface="Cambria Math" panose="02040503050406030204" pitchFamily="18" charset="0"/>
                            <a:ea typeface="Cambria Math" panose="02040503050406030204" pitchFamily="18" charset="0"/>
                          </a:rPr>
                        </m:ctrlPr>
                      </m:sSubPr>
                      <m:e>
                        <m:r>
                          <a:rPr lang="en-US" altLang="ko-KR" sz="1600" b="0" i="1" smtClean="0">
                            <a:solidFill>
                              <a:srgbClr val="000000"/>
                            </a:solidFill>
                            <a:latin typeface="Cambria Math" panose="02040503050406030204" pitchFamily="18" charset="0"/>
                            <a:ea typeface="Cambria Math" panose="02040503050406030204" pitchFamily="18" charset="0"/>
                          </a:rPr>
                          <m:t>𝑊</m:t>
                        </m:r>
                      </m:e>
                      <m:sub>
                        <m:r>
                          <a:rPr lang="en-US" altLang="ko-KR" sz="1600" b="0" i="1" smtClean="0">
                            <a:solidFill>
                              <a:srgbClr val="000000"/>
                            </a:solidFill>
                            <a:latin typeface="Cambria Math" panose="02040503050406030204" pitchFamily="18" charset="0"/>
                            <a:ea typeface="Cambria Math" panose="02040503050406030204" pitchFamily="18" charset="0"/>
                          </a:rPr>
                          <m:t>𝑙</m:t>
                        </m:r>
                        <m:r>
                          <a:rPr lang="en-US" altLang="ko-KR" sz="1600" b="0" i="1" smtClean="0">
                            <a:solidFill>
                              <a:srgbClr val="000000"/>
                            </a:solidFill>
                            <a:latin typeface="Cambria Math" panose="02040503050406030204" pitchFamily="18" charset="0"/>
                            <a:ea typeface="Cambria Math" panose="02040503050406030204" pitchFamily="18" charset="0"/>
                          </a:rPr>
                          <m:t>+1</m:t>
                        </m:r>
                      </m:sub>
                    </m:sSub>
                    <m:r>
                      <a:rPr lang="en-US" altLang="ko-KR" sz="1600" b="0" i="1" smtClean="0">
                        <a:solidFill>
                          <a:srgbClr val="000000"/>
                        </a:solidFill>
                        <a:latin typeface="Cambria Math" panose="02040503050406030204" pitchFamily="18" charset="0"/>
                        <a:ea typeface="Cambria Math" panose="02040503050406030204" pitchFamily="18" charset="0"/>
                      </a:rPr>
                      <m:t>=−</m:t>
                    </m:r>
                    <m:r>
                      <a:rPr lang="ko-KR" altLang="en-US" sz="1600" b="0" i="1" smtClean="0">
                        <a:solidFill>
                          <a:srgbClr val="000000"/>
                        </a:solidFill>
                        <a:latin typeface="Cambria Math" panose="02040503050406030204" pitchFamily="18" charset="0"/>
                        <a:ea typeface="Cambria Math" panose="02040503050406030204" pitchFamily="18" charset="0"/>
                      </a:rPr>
                      <m:t>𝜂</m:t>
                    </m:r>
                    <m:sSub>
                      <m:sSubPr>
                        <m:ctrlPr>
                          <a:rPr lang="en-US" altLang="ko-KR" sz="1600" b="0" i="1" smtClean="0">
                            <a:solidFill>
                              <a:srgbClr val="000000"/>
                            </a:solidFill>
                            <a:latin typeface="Cambria Math" panose="02040503050406030204" pitchFamily="18" charset="0"/>
                            <a:ea typeface="Cambria Math" panose="02040503050406030204" pitchFamily="18" charset="0"/>
                          </a:rPr>
                        </m:ctrlPr>
                      </m:sSubPr>
                      <m:e>
                        <m:r>
                          <a:rPr lang="en-US" altLang="ko-KR" sz="1600" b="0" i="1" smtClean="0">
                            <a:solidFill>
                              <a:srgbClr val="000000"/>
                            </a:solidFill>
                            <a:latin typeface="Cambria Math" panose="02040503050406030204" pitchFamily="18" charset="0"/>
                            <a:ea typeface="Cambria Math" panose="02040503050406030204" pitchFamily="18" charset="0"/>
                          </a:rPr>
                          <m:t>𝛿</m:t>
                        </m:r>
                      </m:e>
                      <m:sub>
                        <m:r>
                          <a:rPr lang="en-US" altLang="ko-KR" sz="1600" b="0" i="1" smtClean="0">
                            <a:solidFill>
                              <a:srgbClr val="000000"/>
                            </a:solidFill>
                            <a:latin typeface="Cambria Math" panose="02040503050406030204" pitchFamily="18" charset="0"/>
                            <a:ea typeface="Cambria Math" panose="02040503050406030204" pitchFamily="18" charset="0"/>
                          </a:rPr>
                          <m:t>𝑙</m:t>
                        </m:r>
                        <m:r>
                          <a:rPr lang="en-US" altLang="ko-KR" sz="1600" b="0" i="1" smtClean="0">
                            <a:solidFill>
                              <a:srgbClr val="000000"/>
                            </a:solidFill>
                            <a:latin typeface="Cambria Math" panose="02040503050406030204" pitchFamily="18" charset="0"/>
                            <a:ea typeface="Cambria Math" panose="02040503050406030204" pitchFamily="18" charset="0"/>
                          </a:rPr>
                          <m:t>+1</m:t>
                        </m:r>
                      </m:sub>
                    </m:sSub>
                    <m:sSup>
                      <m:sSupPr>
                        <m:ctrlPr>
                          <a:rPr lang="en-US" altLang="ko-KR" sz="1600" b="0" i="1" smtClean="0">
                            <a:solidFill>
                              <a:srgbClr val="000000"/>
                            </a:solidFill>
                            <a:latin typeface="Cambria Math" panose="02040503050406030204" pitchFamily="18" charset="0"/>
                            <a:ea typeface="Cambria Math" panose="02040503050406030204" pitchFamily="18" charset="0"/>
                          </a:rPr>
                        </m:ctrlPr>
                      </m:sSupPr>
                      <m:e>
                        <m:sSub>
                          <m:sSubPr>
                            <m:ctrlPr>
                              <a:rPr lang="en-US" altLang="ko-KR" sz="1600" i="1">
                                <a:solidFill>
                                  <a:srgbClr val="000000"/>
                                </a:solidFill>
                                <a:latin typeface="Cambria Math" panose="02040503050406030204" pitchFamily="18" charset="0"/>
                                <a:ea typeface="Cambria Math" panose="02040503050406030204" pitchFamily="18" charset="0"/>
                              </a:rPr>
                            </m:ctrlPr>
                          </m:sSubPr>
                          <m:e>
                            <m:r>
                              <a:rPr lang="en-US" altLang="ko-KR" sz="1600" b="0" i="1" smtClean="0">
                                <a:solidFill>
                                  <a:srgbClr val="000000"/>
                                </a:solidFill>
                                <a:latin typeface="Cambria Math" panose="02040503050406030204" pitchFamily="18" charset="0"/>
                                <a:ea typeface="Cambria Math" panose="02040503050406030204" pitchFamily="18" charset="0"/>
                              </a:rPr>
                              <m:t>𝑦</m:t>
                            </m:r>
                          </m:e>
                          <m:sub>
                            <m:r>
                              <a:rPr lang="en-US" altLang="ko-KR" sz="1600" i="1">
                                <a:solidFill>
                                  <a:srgbClr val="000000"/>
                                </a:solidFill>
                                <a:latin typeface="Cambria Math" panose="02040503050406030204" pitchFamily="18" charset="0"/>
                                <a:ea typeface="Cambria Math" panose="02040503050406030204" pitchFamily="18" charset="0"/>
                              </a:rPr>
                              <m:t>𝑙</m:t>
                            </m:r>
                          </m:sub>
                        </m:sSub>
                      </m:e>
                      <m:sup>
                        <m:r>
                          <a:rPr lang="en-US" altLang="ko-KR" sz="1600" b="0" i="1" smtClean="0">
                            <a:solidFill>
                              <a:srgbClr val="000000"/>
                            </a:solidFill>
                            <a:latin typeface="Cambria Math" panose="02040503050406030204" pitchFamily="18" charset="0"/>
                            <a:ea typeface="Cambria Math" panose="02040503050406030204" pitchFamily="18" charset="0"/>
                          </a:rPr>
                          <m:t>𝑇</m:t>
                        </m:r>
                      </m:sup>
                    </m:sSup>
                    <m:r>
                      <a:rPr lang="en-US" altLang="ko-KR" sz="1600" i="1">
                        <a:solidFill>
                          <a:srgbClr val="000000"/>
                        </a:solidFill>
                        <a:latin typeface="Cambria Math" panose="02040503050406030204" pitchFamily="18" charset="0"/>
                        <a:ea typeface="Cambria Math" panose="02040503050406030204" pitchFamily="18" charset="0"/>
                      </a:rPr>
                      <m:t>−</m:t>
                    </m:r>
                    <m:r>
                      <a:rPr lang="ko-KR" altLang="en-US" sz="1600" i="1">
                        <a:solidFill>
                          <a:srgbClr val="000000"/>
                        </a:solidFill>
                        <a:latin typeface="Cambria Math" panose="02040503050406030204" pitchFamily="18" charset="0"/>
                        <a:ea typeface="Cambria Math" panose="02040503050406030204" pitchFamily="18" charset="0"/>
                      </a:rPr>
                      <m:t>𝜆</m:t>
                    </m:r>
                    <m:sSub>
                      <m:sSubPr>
                        <m:ctrlPr>
                          <a:rPr lang="en-US" altLang="ko-KR" sz="1600" i="1">
                            <a:solidFill>
                              <a:srgbClr val="000000"/>
                            </a:solidFill>
                            <a:latin typeface="Cambria Math" panose="02040503050406030204" pitchFamily="18" charset="0"/>
                            <a:ea typeface="Cambria Math" panose="02040503050406030204" pitchFamily="18" charset="0"/>
                          </a:rPr>
                        </m:ctrlPr>
                      </m:sSubPr>
                      <m:e>
                        <m:r>
                          <a:rPr lang="en-US" altLang="ko-KR" sz="1600" b="0" i="1" smtClean="0">
                            <a:solidFill>
                              <a:srgbClr val="000000"/>
                            </a:solidFill>
                            <a:latin typeface="Cambria Math" panose="02040503050406030204" pitchFamily="18" charset="0"/>
                            <a:ea typeface="Cambria Math" panose="02040503050406030204" pitchFamily="18" charset="0"/>
                          </a:rPr>
                          <m:t>𝑊</m:t>
                        </m:r>
                      </m:e>
                      <m:sub>
                        <m:r>
                          <a:rPr lang="en-US" altLang="ko-KR" sz="1600" i="1">
                            <a:solidFill>
                              <a:srgbClr val="000000"/>
                            </a:solidFill>
                            <a:latin typeface="Cambria Math" panose="02040503050406030204" pitchFamily="18" charset="0"/>
                            <a:ea typeface="Cambria Math" panose="02040503050406030204" pitchFamily="18" charset="0"/>
                          </a:rPr>
                          <m:t>𝑙</m:t>
                        </m:r>
                        <m:r>
                          <a:rPr lang="en-US" altLang="ko-KR" sz="1600" i="1">
                            <a:solidFill>
                              <a:srgbClr val="000000"/>
                            </a:solidFill>
                            <a:latin typeface="Cambria Math" panose="02040503050406030204" pitchFamily="18" charset="0"/>
                            <a:ea typeface="Cambria Math" panose="02040503050406030204" pitchFamily="18" charset="0"/>
                          </a:rPr>
                          <m:t>+1</m:t>
                        </m:r>
                      </m:sub>
                    </m:sSub>
                  </m:oMath>
                </a14:m>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This requires both backward updates to exchange information about </a:t>
                </a:r>
                <a14:m>
                  <m:oMath xmlns:m="http://schemas.openxmlformats.org/officeDocument/2006/math">
                    <m:sSub>
                      <m:sSubPr>
                        <m:ctrlPr>
                          <a:rPr lang="en-US" altLang="ko-KR" sz="1600" i="1" smtClean="0">
                            <a:solidFill>
                              <a:srgbClr val="000000"/>
                            </a:solidFill>
                            <a:latin typeface="Cambria Math" panose="02040503050406030204" pitchFamily="18" charset="0"/>
                            <a:ea typeface="Cambria Math" panose="02040503050406030204" pitchFamily="18" charset="0"/>
                          </a:rPr>
                        </m:ctrlPr>
                      </m:sSubPr>
                      <m:e>
                        <m:r>
                          <a:rPr lang="ko-KR" altLang="en-US" sz="1600" i="1">
                            <a:solidFill>
                              <a:srgbClr val="000000"/>
                            </a:solidFill>
                            <a:latin typeface="Cambria Math" panose="02040503050406030204" pitchFamily="18" charset="0"/>
                            <a:ea typeface="Cambria Math" panose="02040503050406030204" pitchFamily="18" charset="0"/>
                          </a:rPr>
                          <m:t>𝛿</m:t>
                        </m:r>
                      </m:e>
                      <m:sub>
                        <m:r>
                          <a:rPr lang="en-US" altLang="ko-KR" sz="1600" i="1">
                            <a:solidFill>
                              <a:srgbClr val="000000"/>
                            </a:solidFill>
                            <a:latin typeface="Cambria Math" panose="02040503050406030204" pitchFamily="18" charset="0"/>
                            <a:ea typeface="Cambria Math" panose="02040503050406030204" pitchFamily="18" charset="0"/>
                          </a:rPr>
                          <m:t>𝑙</m:t>
                        </m:r>
                        <m:r>
                          <a:rPr lang="en-US" altLang="ko-KR" sz="1600" i="1">
                            <a:solidFill>
                              <a:srgbClr val="000000"/>
                            </a:solidFill>
                            <a:latin typeface="Cambria Math" panose="02040503050406030204" pitchFamily="18" charset="0"/>
                            <a:ea typeface="Cambria Math" panose="02040503050406030204" pitchFamily="18" charset="0"/>
                          </a:rPr>
                          <m:t>+1</m:t>
                        </m:r>
                      </m:sub>
                    </m:sSub>
                  </m:oMath>
                </a14:m>
                <a:r>
                  <a:rPr lang="en-US" altLang="ko-KR" sz="1600" dirty="0">
                    <a:solidFill>
                      <a:srgbClr val="000000"/>
                    </a:solidFill>
                    <a:latin typeface="Helvetica" panose="020B0604020202020204" pitchFamily="34" charset="0"/>
                  </a:rPr>
                  <a:t>, </a:t>
                </a:r>
                <a14:m>
                  <m:oMath xmlns:m="http://schemas.openxmlformats.org/officeDocument/2006/math">
                    <m:sSub>
                      <m:sSubPr>
                        <m:ctrlPr>
                          <a:rPr lang="en-US" altLang="ko-KR" sz="1600" i="1">
                            <a:solidFill>
                              <a:srgbClr val="000000"/>
                            </a:solidFill>
                            <a:latin typeface="Cambria Math" panose="02040503050406030204" pitchFamily="18" charset="0"/>
                            <a:ea typeface="Cambria Math" panose="02040503050406030204" pitchFamily="18" charset="0"/>
                          </a:rPr>
                        </m:ctrlPr>
                      </m:sSubPr>
                      <m:e>
                        <m:r>
                          <a:rPr lang="en-US" altLang="ko-KR" sz="1600" b="0" i="1" smtClean="0">
                            <a:solidFill>
                              <a:srgbClr val="000000"/>
                            </a:solidFill>
                            <a:latin typeface="Cambria Math" panose="02040503050406030204" pitchFamily="18" charset="0"/>
                            <a:ea typeface="Cambria Math" panose="02040503050406030204" pitchFamily="18" charset="0"/>
                          </a:rPr>
                          <m:t>𝑦</m:t>
                        </m:r>
                      </m:e>
                      <m:sub>
                        <m:r>
                          <a:rPr lang="en-US" altLang="ko-KR" sz="1600" i="1">
                            <a:solidFill>
                              <a:srgbClr val="000000"/>
                            </a:solidFill>
                            <a:latin typeface="Cambria Math" panose="02040503050406030204" pitchFamily="18" charset="0"/>
                            <a:ea typeface="Cambria Math" panose="02040503050406030204" pitchFamily="18" charset="0"/>
                          </a:rPr>
                          <m:t>𝑙</m:t>
                        </m:r>
                      </m:sub>
                    </m:sSub>
                  </m:oMath>
                </a14:m>
                <a:r>
                  <a:rPr lang="en-US" altLang="ko-KR" sz="1600" dirty="0">
                    <a:solidFill>
                      <a:srgbClr val="000000"/>
                    </a:solidFill>
                    <a:latin typeface="Helvetica" panose="020B0604020202020204" pitchFamily="34" charset="0"/>
                  </a:rPr>
                  <a:t>.</a:t>
                </a:r>
              </a:p>
              <a:p>
                <a:r>
                  <a:rPr lang="en-US" altLang="ko-KR" sz="1600" dirty="0">
                    <a:solidFill>
                      <a:srgbClr val="000000"/>
                    </a:solidFill>
                    <a:latin typeface="Helvetica" panose="020B0604020202020204" pitchFamily="34" charset="0"/>
                  </a:rPr>
                  <a:t>KP shows good performance in deep layers such as ResNet-18</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xfrm>
                <a:off x="166255" y="929698"/>
                <a:ext cx="11841018" cy="5389822"/>
              </a:xfrm>
              <a:blipFill>
                <a:blip r:embed="rId2"/>
                <a:stretch>
                  <a:fillRect l="-206" t="-792" b="-1131"/>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17</a:t>
            </a:fld>
            <a:endParaRPr lang="ko-KR" altLang="en-US" dirty="0"/>
          </a:p>
        </p:txBody>
      </p:sp>
      <p:pic>
        <p:nvPicPr>
          <p:cNvPr id="8" name="그림 7">
            <a:extLst>
              <a:ext uri="{FF2B5EF4-FFF2-40B4-BE49-F238E27FC236}">
                <a16:creationId xmlns:a16="http://schemas.microsoft.com/office/drawing/2014/main" id="{47D7ADF6-3C23-441F-8053-D6C755326199}"/>
              </a:ext>
            </a:extLst>
          </p:cNvPr>
          <p:cNvPicPr>
            <a:picLocks noChangeAspect="1"/>
          </p:cNvPicPr>
          <p:nvPr/>
        </p:nvPicPr>
        <p:blipFill rotWithShape="1">
          <a:blip r:embed="rId3"/>
          <a:srcRect b="6785"/>
          <a:stretch/>
        </p:blipFill>
        <p:spPr>
          <a:xfrm>
            <a:off x="4103165" y="1772929"/>
            <a:ext cx="4708023" cy="2425444"/>
          </a:xfrm>
          <a:prstGeom prst="rect">
            <a:avLst/>
          </a:prstGeom>
        </p:spPr>
      </p:pic>
    </p:spTree>
    <p:extLst>
      <p:ext uri="{BB962C8B-B14F-4D97-AF65-F5344CB8AC3E}">
        <p14:creationId xmlns:p14="http://schemas.microsoft.com/office/powerpoint/2010/main" val="1078913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Activation Sharing with Asymmetric Paths (ASAP) : Forward Alignment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rPr>
                  <a:t>ASAP solved </a:t>
                </a:r>
                <a:r>
                  <a:rPr lang="en-US" altLang="ko-KR" sz="1600" dirty="0" err="1">
                    <a:solidFill>
                      <a:srgbClr val="000000"/>
                    </a:solidFill>
                    <a:latin typeface="Helvetica" panose="020B0604020202020204" pitchFamily="34" charset="0"/>
                  </a:rPr>
                  <a:t>Kolen</a:t>
                </a:r>
                <a:r>
                  <a:rPr lang="en-US" altLang="ko-KR" sz="1600" dirty="0">
                    <a:solidFill>
                      <a:srgbClr val="000000"/>
                    </a:solidFill>
                    <a:latin typeface="Helvetica" panose="020B0604020202020204" pitchFamily="34" charset="0"/>
                  </a:rPr>
                  <a:t>-Pollack’s bidirectional connection by sharing the activations in asymmetric paths.</a:t>
                </a:r>
              </a:p>
              <a:p>
                <a:pPr lvl="1"/>
                <a:r>
                  <a:rPr lang="en-US" altLang="ko-KR" sz="1200" dirty="0">
                    <a:solidFill>
                      <a:srgbClr val="000000"/>
                    </a:solidFill>
                    <a:latin typeface="Helvetica" panose="020B0604020202020204" pitchFamily="34" charset="0"/>
                  </a:rPr>
                  <a:t>S. Woo, J. Park, J. Hong, and D. Jeon, </a:t>
                </a:r>
                <a:r>
                  <a:rPr lang="en-US" altLang="ko-KR" sz="1200" dirty="0" err="1">
                    <a:solidFill>
                      <a:srgbClr val="000000"/>
                    </a:solidFill>
                    <a:latin typeface="Helvetica" panose="020B0604020202020204" pitchFamily="34" charset="0"/>
                  </a:rPr>
                  <a:t>NeurIPS</a:t>
                </a:r>
                <a:r>
                  <a:rPr lang="en-US" altLang="ko-KR" sz="1200" dirty="0">
                    <a:solidFill>
                      <a:srgbClr val="000000"/>
                    </a:solidFill>
                    <a:latin typeface="Helvetica" panose="020B0604020202020204" pitchFamily="34" charset="0"/>
                  </a:rPr>
                  <a:t> 2021.</a:t>
                </a: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The main idea : Approximate forward path by using Forward Alignment.</a:t>
                </a:r>
              </a:p>
              <a:p>
                <a:r>
                  <a:rPr lang="en-US" altLang="ko-KR" sz="1600" dirty="0">
                    <a:solidFill>
                      <a:srgbClr val="000000"/>
                    </a:solidFill>
                    <a:latin typeface="Helvetica" panose="020B0604020202020204" pitchFamily="34" charset="0"/>
                  </a:rPr>
                  <a:t>Use approximate activation </a:t>
                </a:r>
                <a14:m>
                  <m:oMath xmlns:m="http://schemas.openxmlformats.org/officeDocument/2006/math">
                    <m:sSub>
                      <m:sSubPr>
                        <m:ctrlPr>
                          <a:rPr lang="en-US" altLang="ko-KR" sz="1600" i="1" smtClean="0">
                            <a:solidFill>
                              <a:srgbClr val="000000"/>
                            </a:solidFill>
                            <a:latin typeface="Cambria Math" panose="02040503050406030204" pitchFamily="18" charset="0"/>
                          </a:rPr>
                        </m:ctrlPr>
                      </m:sSubPr>
                      <m:e>
                        <m:acc>
                          <m:accPr>
                            <m:chr m:val="̃"/>
                            <m:ctrlPr>
                              <a:rPr lang="en-US" altLang="ko-KR" sz="1600" b="0" i="1" smtClean="0">
                                <a:solidFill>
                                  <a:srgbClr val="000000"/>
                                </a:solidFill>
                                <a:latin typeface="Cambria Math" panose="02040503050406030204" pitchFamily="18" charset="0"/>
                              </a:rPr>
                            </m:ctrlPr>
                          </m:accPr>
                          <m:e>
                            <m:r>
                              <a:rPr lang="en-US" altLang="ko-KR" sz="1600" i="1" smtClean="0">
                                <a:solidFill>
                                  <a:srgbClr val="000000"/>
                                </a:solidFill>
                                <a:latin typeface="Cambria Math" panose="02040503050406030204" pitchFamily="18" charset="0"/>
                              </a:rPr>
                              <m:t>h</m:t>
                            </m:r>
                          </m:e>
                        </m:acc>
                      </m:e>
                      <m:sub>
                        <m:r>
                          <a:rPr lang="en-US" altLang="ko-KR" sz="1600" b="0" i="1" smtClean="0">
                            <a:solidFill>
                              <a:srgbClr val="000000"/>
                            </a:solidFill>
                            <a:latin typeface="Cambria Math" panose="02040503050406030204" pitchFamily="18" charset="0"/>
                          </a:rPr>
                          <m:t>𝑙</m:t>
                        </m:r>
                        <m:r>
                          <a:rPr lang="en-US" altLang="ko-KR" sz="1600" b="0" i="1" smtClean="0">
                            <a:solidFill>
                              <a:srgbClr val="000000"/>
                            </a:solidFill>
                            <a:latin typeface="Cambria Math" panose="02040503050406030204" pitchFamily="18" charset="0"/>
                          </a:rPr>
                          <m:t>+1</m:t>
                        </m:r>
                      </m:sub>
                    </m:sSub>
                    <m:r>
                      <a:rPr lang="en-US" altLang="ko-KR" sz="1600" b="0" i="0" smtClean="0">
                        <a:solidFill>
                          <a:srgbClr val="000000"/>
                        </a:solidFill>
                        <a:latin typeface="Cambria Math" panose="02040503050406030204" pitchFamily="18" charset="0"/>
                      </a:rPr>
                      <m:t>=</m:t>
                    </m:r>
                    <m:sSub>
                      <m:sSubPr>
                        <m:ctrlPr>
                          <a:rPr lang="en-US" altLang="ko-KR" sz="1600" b="0" i="1" smtClean="0">
                            <a:solidFill>
                              <a:srgbClr val="000000"/>
                            </a:solidFill>
                            <a:latin typeface="Cambria Math" panose="02040503050406030204" pitchFamily="18" charset="0"/>
                          </a:rPr>
                        </m:ctrlPr>
                      </m:sSubPr>
                      <m:e>
                        <m:r>
                          <a:rPr lang="en-US" altLang="ko-KR" sz="1600" b="0" i="1" smtClean="0">
                            <a:solidFill>
                              <a:srgbClr val="000000"/>
                            </a:solidFill>
                            <a:latin typeface="Cambria Math" panose="02040503050406030204" pitchFamily="18" charset="0"/>
                          </a:rPr>
                          <m:t>𝐶</m:t>
                        </m:r>
                      </m:e>
                      <m:sub>
                        <m:r>
                          <a:rPr lang="en-US" altLang="ko-KR" sz="1600" b="0" i="1" smtClean="0">
                            <a:solidFill>
                              <a:srgbClr val="000000"/>
                            </a:solidFill>
                            <a:latin typeface="Cambria Math" panose="02040503050406030204" pitchFamily="18" charset="0"/>
                          </a:rPr>
                          <m:t>𝑙</m:t>
                        </m:r>
                        <m:r>
                          <a:rPr lang="en-US" altLang="ko-KR" sz="1600" b="0" i="1" smtClean="0">
                            <a:solidFill>
                              <a:srgbClr val="000000"/>
                            </a:solidFill>
                            <a:latin typeface="Cambria Math" panose="02040503050406030204" pitchFamily="18" charset="0"/>
                          </a:rPr>
                          <m:t>+1</m:t>
                        </m:r>
                      </m:sub>
                    </m:sSub>
                    <m:sSub>
                      <m:sSubPr>
                        <m:ctrlPr>
                          <a:rPr lang="en-US" altLang="ko-KR" sz="1600" i="1">
                            <a:solidFill>
                              <a:srgbClr val="000000"/>
                            </a:solidFill>
                            <a:latin typeface="Cambria Math" panose="02040503050406030204" pitchFamily="18" charset="0"/>
                          </a:rPr>
                        </m:ctrlPr>
                      </m:sSubPr>
                      <m:e>
                        <m:acc>
                          <m:accPr>
                            <m:chr m:val="̃"/>
                            <m:ctrlPr>
                              <a:rPr lang="en-US" altLang="ko-KR" sz="1600" i="1">
                                <a:solidFill>
                                  <a:srgbClr val="000000"/>
                                </a:solidFill>
                                <a:latin typeface="Cambria Math" panose="02040503050406030204" pitchFamily="18" charset="0"/>
                              </a:rPr>
                            </m:ctrlPr>
                          </m:accPr>
                          <m:e>
                            <m:r>
                              <a:rPr lang="en-US" altLang="ko-KR" sz="1600" i="1">
                                <a:solidFill>
                                  <a:srgbClr val="000000"/>
                                </a:solidFill>
                                <a:latin typeface="Cambria Math" panose="02040503050406030204" pitchFamily="18" charset="0"/>
                              </a:rPr>
                              <m:t>h</m:t>
                            </m:r>
                          </m:e>
                        </m:acc>
                      </m:e>
                      <m:sub>
                        <m:r>
                          <a:rPr lang="en-US" altLang="ko-KR" sz="1600" i="1">
                            <a:solidFill>
                              <a:srgbClr val="000000"/>
                            </a:solidFill>
                            <a:latin typeface="Cambria Math" panose="02040503050406030204" pitchFamily="18" charset="0"/>
                          </a:rPr>
                          <m:t>𝑙</m:t>
                        </m:r>
                      </m:sub>
                    </m:sSub>
                    <m:r>
                      <a:rPr lang="en-US" altLang="ko-KR" sz="1600" b="0" i="1" smtClean="0">
                        <a:solidFill>
                          <a:srgbClr val="000000"/>
                        </a:solidFill>
                        <a:latin typeface="Cambria Math" panose="02040503050406030204" pitchFamily="18" charset="0"/>
                      </a:rPr>
                      <m:t>=</m:t>
                    </m:r>
                    <m:sSub>
                      <m:sSubPr>
                        <m:ctrlPr>
                          <a:rPr lang="en-US" altLang="ko-KR" sz="1600" b="0" i="1" smtClean="0">
                            <a:solidFill>
                              <a:srgbClr val="000000"/>
                            </a:solidFill>
                            <a:latin typeface="Cambria Math" panose="02040503050406030204" pitchFamily="18" charset="0"/>
                          </a:rPr>
                        </m:ctrlPr>
                      </m:sSubPr>
                      <m:e>
                        <m:r>
                          <a:rPr lang="en-US" altLang="ko-KR" sz="1600" b="0" i="1" smtClean="0">
                            <a:solidFill>
                              <a:srgbClr val="000000"/>
                            </a:solidFill>
                            <a:latin typeface="Cambria Math" panose="02040503050406030204" pitchFamily="18" charset="0"/>
                          </a:rPr>
                          <m:t>h</m:t>
                        </m:r>
                      </m:e>
                      <m:sub>
                        <m:r>
                          <a:rPr lang="en-US" altLang="ko-KR" sz="1600" b="0" i="1" smtClean="0">
                            <a:solidFill>
                              <a:srgbClr val="000000"/>
                            </a:solidFill>
                            <a:latin typeface="Cambria Math" panose="02040503050406030204" pitchFamily="18" charset="0"/>
                          </a:rPr>
                          <m:t>𝑙</m:t>
                        </m:r>
                        <m:r>
                          <a:rPr lang="en-US" altLang="ko-KR" sz="1600" b="0" i="1" smtClean="0">
                            <a:solidFill>
                              <a:srgbClr val="000000"/>
                            </a:solidFill>
                            <a:latin typeface="Cambria Math" panose="02040503050406030204" pitchFamily="18" charset="0"/>
                          </a:rPr>
                          <m:t>+1</m:t>
                        </m:r>
                      </m:sub>
                    </m:sSub>
                  </m:oMath>
                </a14:m>
                <a:endParaRPr lang="en-US" altLang="ko-KR" sz="1600" dirty="0">
                  <a:solidFill>
                    <a:srgbClr val="000000"/>
                  </a:solidFill>
                  <a:latin typeface="Helvetica" panose="020B0604020202020204" pitchFamily="34" charset="0"/>
                </a:endParaRPr>
              </a:p>
              <a:p>
                <a14:m>
                  <m:oMath xmlns:m="http://schemas.openxmlformats.org/officeDocument/2006/math">
                    <m:sSub>
                      <m:sSubPr>
                        <m:ctrlPr>
                          <a:rPr lang="en-US" altLang="ko-KR" sz="1600" i="1" smtClean="0">
                            <a:solidFill>
                              <a:srgbClr val="000000"/>
                            </a:solidFill>
                            <a:latin typeface="Cambria Math" panose="02040503050406030204" pitchFamily="18" charset="0"/>
                          </a:rPr>
                        </m:ctrlPr>
                      </m:sSubPr>
                      <m:e>
                        <m:r>
                          <a:rPr lang="ko-KR" altLang="en-US" sz="1600" i="1" smtClean="0">
                            <a:solidFill>
                              <a:srgbClr val="000000"/>
                            </a:solidFill>
                            <a:latin typeface="Cambria Math" panose="02040503050406030204" pitchFamily="18" charset="0"/>
                          </a:rPr>
                          <m:t>𝛿</m:t>
                        </m:r>
                      </m:e>
                      <m:sub>
                        <m:r>
                          <a:rPr lang="en-US" altLang="ko-KR" sz="1600" b="0" i="1" smtClean="0">
                            <a:solidFill>
                              <a:srgbClr val="000000"/>
                            </a:solidFill>
                            <a:latin typeface="Cambria Math" panose="02040503050406030204" pitchFamily="18" charset="0"/>
                          </a:rPr>
                          <m:t>𝑙</m:t>
                        </m:r>
                        <m:r>
                          <a:rPr lang="en-US" altLang="ko-KR" sz="1600" b="0" i="1" smtClean="0">
                            <a:solidFill>
                              <a:srgbClr val="000000"/>
                            </a:solidFill>
                            <a:latin typeface="Cambria Math" panose="02040503050406030204" pitchFamily="18" charset="0"/>
                          </a:rPr>
                          <m:t>+2</m:t>
                        </m:r>
                      </m:sub>
                    </m:sSub>
                    <m:r>
                      <a:rPr lang="en-US" altLang="ko-KR" sz="1600" b="0" i="1" smtClean="0">
                        <a:solidFill>
                          <a:srgbClr val="000000"/>
                        </a:solidFill>
                        <a:latin typeface="Cambria Math" panose="02040503050406030204" pitchFamily="18" charset="0"/>
                      </a:rPr>
                      <m:t>=</m:t>
                    </m:r>
                    <m:sSup>
                      <m:sSupPr>
                        <m:ctrlPr>
                          <a:rPr lang="en-US" altLang="ko-KR" sz="1600" b="0" i="1" smtClean="0">
                            <a:solidFill>
                              <a:srgbClr val="000000"/>
                            </a:solidFill>
                            <a:latin typeface="Cambria Math" panose="02040503050406030204" pitchFamily="18" charset="0"/>
                          </a:rPr>
                        </m:ctrlPr>
                      </m:sSup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𝑙</m:t>
                            </m:r>
                            <m:r>
                              <a:rPr lang="en-US" altLang="ko-KR" sz="1600" i="1">
                                <a:solidFill>
                                  <a:srgbClr val="000000"/>
                                </a:solidFill>
                                <a:latin typeface="Cambria Math" panose="02040503050406030204" pitchFamily="18" charset="0"/>
                              </a:rPr>
                              <m:t>+3</m:t>
                            </m:r>
                          </m:sub>
                        </m:sSub>
                      </m:e>
                      <m:sup>
                        <m:r>
                          <a:rPr lang="en-US" altLang="ko-KR" sz="1600" b="0" i="1" smtClean="0">
                            <a:solidFill>
                              <a:srgbClr val="000000"/>
                            </a:solidFill>
                            <a:latin typeface="Cambria Math" panose="02040503050406030204" pitchFamily="18" charset="0"/>
                          </a:rPr>
                          <m:t>𝑇</m:t>
                        </m:r>
                      </m:sup>
                    </m:sSup>
                    <m:sSub>
                      <m:sSubPr>
                        <m:ctrlPr>
                          <a:rPr lang="en-US" altLang="ko-KR" sz="1600" i="1">
                            <a:solidFill>
                              <a:srgbClr val="000000"/>
                            </a:solidFill>
                            <a:latin typeface="Cambria Math" panose="02040503050406030204" pitchFamily="18" charset="0"/>
                          </a:rPr>
                        </m:ctrlPr>
                      </m:sSubPr>
                      <m:e>
                        <m:r>
                          <a:rPr lang="ko-KR" altLang="en-US" sz="1600" i="1">
                            <a:solidFill>
                              <a:srgbClr val="000000"/>
                            </a:solidFill>
                            <a:latin typeface="Cambria Math" panose="02040503050406030204" pitchFamily="18" charset="0"/>
                          </a:rPr>
                          <m:t>𝛿</m:t>
                        </m:r>
                      </m:e>
                      <m:sub>
                        <m:r>
                          <a:rPr lang="en-US" altLang="ko-KR" sz="1600" i="1">
                            <a:solidFill>
                              <a:srgbClr val="000000"/>
                            </a:solidFill>
                            <a:latin typeface="Cambria Math" panose="02040503050406030204" pitchFamily="18" charset="0"/>
                          </a:rPr>
                          <m:t>𝑙</m:t>
                        </m:r>
                        <m:r>
                          <a:rPr lang="en-US" altLang="ko-KR" sz="1600" i="1">
                            <a:solidFill>
                              <a:srgbClr val="000000"/>
                            </a:solidFill>
                            <a:latin typeface="Cambria Math" panose="02040503050406030204" pitchFamily="18" charset="0"/>
                          </a:rPr>
                          <m:t>+3</m:t>
                        </m:r>
                      </m:sub>
                    </m:sSub>
                    <m:r>
                      <a:rPr lang="en-US" altLang="ko-KR" sz="1600" i="1">
                        <a:solidFill>
                          <a:srgbClr val="000000"/>
                        </a:solidFill>
                        <a:latin typeface="Cambria Math" panose="02040503050406030204" pitchFamily="18" charset="0"/>
                      </a:rPr>
                      <m:t> </m:t>
                    </m:r>
                  </m:oMath>
                </a14:m>
                <a:endParaRPr lang="en-US" altLang="ko-KR" sz="1600" dirty="0">
                  <a:solidFill>
                    <a:srgbClr val="000000"/>
                  </a:solidFill>
                  <a:latin typeface="Helvetica" panose="020B0604020202020204" pitchFamily="34" charset="0"/>
                </a:endParaRPr>
              </a:p>
              <a:p>
                <a14:m>
                  <m:oMath xmlns:m="http://schemas.openxmlformats.org/officeDocument/2006/math">
                    <m:r>
                      <m:rPr>
                        <m:sty m:val="p"/>
                      </m:rPr>
                      <a:rPr lang="el-GR" altLang="ko-KR" sz="1600" i="1" smtClean="0">
                        <a:solidFill>
                          <a:srgbClr val="000000"/>
                        </a:solidFill>
                        <a:latin typeface="Cambria Math" panose="02040503050406030204" pitchFamily="18" charset="0"/>
                        <a:ea typeface="Cambria Math" panose="02040503050406030204" pitchFamily="18" charset="0"/>
                      </a:rPr>
                      <m:t>Δ</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𝑙</m:t>
                        </m:r>
                        <m:r>
                          <a:rPr lang="en-US" altLang="ko-KR" sz="1600" i="1">
                            <a:solidFill>
                              <a:srgbClr val="000000"/>
                            </a:solidFill>
                            <a:latin typeface="Cambria Math" panose="02040503050406030204" pitchFamily="18" charset="0"/>
                          </a:rPr>
                          <m:t>+2</m:t>
                        </m:r>
                      </m:sub>
                    </m:sSub>
                    <m:r>
                      <a:rPr lang="en-US" altLang="ko-KR" sz="1600" b="0" i="1" smtClean="0">
                        <a:solidFill>
                          <a:srgbClr val="000000"/>
                        </a:solidFill>
                        <a:latin typeface="Cambria Math" panose="02040503050406030204" pitchFamily="18" charset="0"/>
                      </a:rPr>
                      <m:t>=−</m:t>
                    </m:r>
                    <m:r>
                      <a:rPr lang="ko-KR" altLang="en-US" sz="1600" b="0" i="1" smtClean="0">
                        <a:solidFill>
                          <a:srgbClr val="000000"/>
                        </a:solidFill>
                        <a:latin typeface="Cambria Math" panose="02040503050406030204" pitchFamily="18" charset="0"/>
                      </a:rPr>
                      <m:t>𝜂</m:t>
                    </m:r>
                    <m:sSub>
                      <m:sSubPr>
                        <m:ctrlPr>
                          <a:rPr lang="en-US" altLang="ko-KR" sz="1600" i="1">
                            <a:solidFill>
                              <a:srgbClr val="000000"/>
                            </a:solidFill>
                            <a:latin typeface="Cambria Math" panose="02040503050406030204" pitchFamily="18" charset="0"/>
                          </a:rPr>
                        </m:ctrlPr>
                      </m:sSubPr>
                      <m:e>
                        <m:r>
                          <a:rPr lang="ko-KR" altLang="en-US" sz="1600" i="1">
                            <a:solidFill>
                              <a:srgbClr val="000000"/>
                            </a:solidFill>
                            <a:latin typeface="Cambria Math" panose="02040503050406030204" pitchFamily="18" charset="0"/>
                          </a:rPr>
                          <m:t>𝛿</m:t>
                        </m:r>
                      </m:e>
                      <m:sub>
                        <m:r>
                          <a:rPr lang="en-US" altLang="ko-KR" sz="1600" i="1">
                            <a:solidFill>
                              <a:srgbClr val="000000"/>
                            </a:solidFill>
                            <a:latin typeface="Cambria Math" panose="02040503050406030204" pitchFamily="18" charset="0"/>
                          </a:rPr>
                          <m:t>𝑙</m:t>
                        </m:r>
                        <m:r>
                          <a:rPr lang="en-US" altLang="ko-KR" sz="1600" i="1">
                            <a:solidFill>
                              <a:srgbClr val="000000"/>
                            </a:solidFill>
                            <a:latin typeface="Cambria Math" panose="02040503050406030204" pitchFamily="18" charset="0"/>
                          </a:rPr>
                          <m:t>+2</m:t>
                        </m:r>
                      </m:sub>
                    </m:sSub>
                    <m:sSup>
                      <m:sSupPr>
                        <m:ctrlPr>
                          <a:rPr lang="en-US" altLang="ko-KR" sz="1600" i="1" smtClean="0">
                            <a:solidFill>
                              <a:srgbClr val="000000"/>
                            </a:solidFill>
                            <a:latin typeface="Cambria Math" panose="02040503050406030204" pitchFamily="18" charset="0"/>
                          </a:rPr>
                        </m:ctrlPr>
                      </m:sSupPr>
                      <m:e>
                        <m:sSub>
                          <m:sSubPr>
                            <m:ctrlPr>
                              <a:rPr lang="en-US" altLang="ko-KR" sz="1600" i="1">
                                <a:solidFill>
                                  <a:srgbClr val="000000"/>
                                </a:solidFill>
                                <a:latin typeface="Cambria Math" panose="02040503050406030204" pitchFamily="18" charset="0"/>
                              </a:rPr>
                            </m:ctrlPr>
                          </m:sSubPr>
                          <m:e>
                            <m:acc>
                              <m:accPr>
                                <m:chr m:val="̃"/>
                                <m:ctrlPr>
                                  <a:rPr lang="en-US" altLang="ko-KR" sz="1600" i="1">
                                    <a:solidFill>
                                      <a:srgbClr val="000000"/>
                                    </a:solidFill>
                                    <a:latin typeface="Cambria Math" panose="02040503050406030204" pitchFamily="18" charset="0"/>
                                  </a:rPr>
                                </m:ctrlPr>
                              </m:accPr>
                              <m:e>
                                <m:r>
                                  <a:rPr lang="en-US" altLang="ko-KR" sz="1600" i="1">
                                    <a:solidFill>
                                      <a:srgbClr val="000000"/>
                                    </a:solidFill>
                                    <a:latin typeface="Cambria Math" panose="02040503050406030204" pitchFamily="18" charset="0"/>
                                  </a:rPr>
                                  <m:t>h</m:t>
                                </m:r>
                              </m:e>
                            </m:acc>
                          </m:e>
                          <m:sub>
                            <m:r>
                              <a:rPr lang="en-US" altLang="ko-KR" sz="1600" i="1">
                                <a:solidFill>
                                  <a:srgbClr val="000000"/>
                                </a:solidFill>
                                <a:latin typeface="Cambria Math" panose="02040503050406030204" pitchFamily="18" charset="0"/>
                              </a:rPr>
                              <m:t>𝑙</m:t>
                            </m:r>
                            <m:r>
                              <a:rPr lang="en-US" altLang="ko-KR" sz="1600" i="1">
                                <a:solidFill>
                                  <a:srgbClr val="000000"/>
                                </a:solidFill>
                                <a:latin typeface="Cambria Math" panose="02040503050406030204" pitchFamily="18" charset="0"/>
                              </a:rPr>
                              <m:t>+1</m:t>
                            </m:r>
                          </m:sub>
                        </m:sSub>
                      </m:e>
                      <m:sup>
                        <m:r>
                          <a:rPr lang="en-US" altLang="ko-KR" sz="1600" b="0" i="1" smtClean="0">
                            <a:solidFill>
                              <a:srgbClr val="000000"/>
                            </a:solidFill>
                            <a:latin typeface="Cambria Math" panose="02040503050406030204" pitchFamily="18" charset="0"/>
                          </a:rPr>
                          <m:t>𝑇</m:t>
                        </m:r>
                      </m:sup>
                    </m:sSup>
                    <m:r>
                      <a:rPr lang="en-US" altLang="ko-KR" sz="1600" i="1" smtClean="0">
                        <a:solidFill>
                          <a:srgbClr val="000000"/>
                        </a:solidFill>
                        <a:latin typeface="Cambria Math" panose="02040503050406030204" pitchFamily="18" charset="0"/>
                        <a:ea typeface="Cambria Math" panose="02040503050406030204" pitchFamily="18" charset="0"/>
                      </a:rPr>
                      <m:t>≠</m:t>
                    </m:r>
                    <m:r>
                      <a:rPr lang="en-US" altLang="ko-KR" sz="1600" b="0" i="1" smtClean="0">
                        <a:solidFill>
                          <a:srgbClr val="000000"/>
                        </a:solidFill>
                        <a:latin typeface="Cambria Math" panose="02040503050406030204" pitchFamily="18" charset="0"/>
                        <a:ea typeface="Cambria Math" panose="02040503050406030204" pitchFamily="18" charset="0"/>
                      </a:rPr>
                      <m:t>−</m:t>
                    </m:r>
                    <m:r>
                      <a:rPr lang="ko-KR" altLang="en-US" sz="1600" i="1">
                        <a:solidFill>
                          <a:srgbClr val="000000"/>
                        </a:solidFill>
                        <a:latin typeface="Cambria Math" panose="02040503050406030204" pitchFamily="18" charset="0"/>
                      </a:rPr>
                      <m:t>𝜂</m:t>
                    </m:r>
                    <m:sSub>
                      <m:sSubPr>
                        <m:ctrlPr>
                          <a:rPr lang="en-US" altLang="ko-KR" sz="1600" i="1">
                            <a:solidFill>
                              <a:srgbClr val="000000"/>
                            </a:solidFill>
                            <a:latin typeface="Cambria Math" panose="02040503050406030204" pitchFamily="18" charset="0"/>
                          </a:rPr>
                        </m:ctrlPr>
                      </m:sSubPr>
                      <m:e>
                        <m:r>
                          <a:rPr lang="ko-KR" altLang="en-US" sz="1600" i="1">
                            <a:solidFill>
                              <a:srgbClr val="000000"/>
                            </a:solidFill>
                            <a:latin typeface="Cambria Math" panose="02040503050406030204" pitchFamily="18" charset="0"/>
                          </a:rPr>
                          <m:t>𝛿</m:t>
                        </m:r>
                      </m:e>
                      <m:sub>
                        <m:r>
                          <a:rPr lang="en-US" altLang="ko-KR" sz="1600" i="1">
                            <a:solidFill>
                              <a:srgbClr val="000000"/>
                            </a:solidFill>
                            <a:latin typeface="Cambria Math" panose="02040503050406030204" pitchFamily="18" charset="0"/>
                          </a:rPr>
                          <m:t>𝑙</m:t>
                        </m:r>
                        <m:r>
                          <a:rPr lang="en-US" altLang="ko-KR" sz="1600" i="1">
                            <a:solidFill>
                              <a:srgbClr val="000000"/>
                            </a:solidFill>
                            <a:latin typeface="Cambria Math" panose="02040503050406030204" pitchFamily="18" charset="0"/>
                          </a:rPr>
                          <m:t>+2</m:t>
                        </m:r>
                      </m:sub>
                    </m:sSub>
                    <m:sSup>
                      <m:sSupPr>
                        <m:ctrlPr>
                          <a:rPr lang="en-US" altLang="ko-KR" sz="1600" i="1">
                            <a:solidFill>
                              <a:srgbClr val="000000"/>
                            </a:solidFill>
                            <a:latin typeface="Cambria Math" panose="02040503050406030204" pitchFamily="18" charset="0"/>
                          </a:rPr>
                        </m:ctrlPr>
                      </m:sSupPr>
                      <m:e>
                        <m:sSub>
                          <m:sSubPr>
                            <m:ctrlPr>
                              <a:rPr lang="en-US" altLang="ko-KR" sz="1600" i="1">
                                <a:solidFill>
                                  <a:srgbClr val="000000"/>
                                </a:solidFill>
                                <a:latin typeface="Cambria Math" panose="02040503050406030204" pitchFamily="18" charset="0"/>
                              </a:rPr>
                            </m:ctrlPr>
                          </m:sSubPr>
                          <m:e>
                            <m:r>
                              <a:rPr lang="en-US" altLang="ko-KR" sz="1600" b="0" i="1" smtClean="0">
                                <a:solidFill>
                                  <a:srgbClr val="000000"/>
                                </a:solidFill>
                                <a:latin typeface="Cambria Math" panose="02040503050406030204" pitchFamily="18" charset="0"/>
                              </a:rPr>
                              <m:t>h</m:t>
                            </m:r>
                          </m:e>
                          <m:sub>
                            <m:r>
                              <a:rPr lang="en-US" altLang="ko-KR" sz="1600" i="1">
                                <a:solidFill>
                                  <a:srgbClr val="000000"/>
                                </a:solidFill>
                                <a:latin typeface="Cambria Math" panose="02040503050406030204" pitchFamily="18" charset="0"/>
                              </a:rPr>
                              <m:t>𝑙</m:t>
                            </m:r>
                            <m:r>
                              <a:rPr lang="en-US" altLang="ko-KR" sz="1600" i="1">
                                <a:solidFill>
                                  <a:srgbClr val="000000"/>
                                </a:solidFill>
                                <a:latin typeface="Cambria Math" panose="02040503050406030204" pitchFamily="18" charset="0"/>
                              </a:rPr>
                              <m:t>+1</m:t>
                            </m:r>
                          </m:sub>
                        </m:sSub>
                      </m:e>
                      <m:sup>
                        <m:r>
                          <a:rPr lang="en-US" altLang="ko-KR" sz="1600" i="1">
                            <a:solidFill>
                              <a:srgbClr val="000000"/>
                            </a:solidFill>
                            <a:latin typeface="Cambria Math" panose="02040503050406030204" pitchFamily="18" charset="0"/>
                          </a:rPr>
                          <m:t>𝑇</m:t>
                        </m:r>
                      </m:sup>
                    </m:sSup>
                  </m:oMath>
                </a14:m>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Forward alignment of linear layers also converges to zero loss with similar proof given in FA section by </a:t>
                </a:r>
                <a:r>
                  <a:rPr lang="en-US" altLang="ko-KR" sz="1600" dirty="0" err="1">
                    <a:solidFill>
                      <a:srgbClr val="000000"/>
                    </a:solidFill>
                    <a:latin typeface="Helvetica" panose="020B0604020202020204" pitchFamily="34" charset="0"/>
                  </a:rPr>
                  <a:t>Barbalat’s</a:t>
                </a:r>
                <a:r>
                  <a:rPr lang="en-US" altLang="ko-KR" sz="1600" dirty="0">
                    <a:solidFill>
                      <a:srgbClr val="000000"/>
                    </a:solidFill>
                    <a:latin typeface="Helvetica" panose="020B0604020202020204" pitchFamily="34" charset="0"/>
                  </a:rPr>
                  <a:t> lemma</a:t>
                </a:r>
              </a:p>
              <a:p>
                <a:pPr marL="0" indent="0">
                  <a:buNone/>
                </a:pPr>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xfrm>
                <a:off x="166255" y="929698"/>
                <a:ext cx="11841018" cy="5389822"/>
              </a:xfrm>
              <a:blipFill>
                <a:blip r:embed="rId2"/>
                <a:stretch>
                  <a:fillRect l="-206" t="-79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18</a:t>
            </a:fld>
            <a:endParaRPr lang="ko-KR" altLang="en-US" dirty="0"/>
          </a:p>
        </p:txBody>
      </p:sp>
      <p:pic>
        <p:nvPicPr>
          <p:cNvPr id="10" name="그림 9">
            <a:extLst>
              <a:ext uri="{FF2B5EF4-FFF2-40B4-BE49-F238E27FC236}">
                <a16:creationId xmlns:a16="http://schemas.microsoft.com/office/drawing/2014/main" id="{BB499004-5BB5-4741-ABCF-1FBB98F7A4F3}"/>
              </a:ext>
            </a:extLst>
          </p:cNvPr>
          <p:cNvPicPr>
            <a:picLocks noChangeAspect="1"/>
          </p:cNvPicPr>
          <p:nvPr/>
        </p:nvPicPr>
        <p:blipFill>
          <a:blip r:embed="rId3"/>
          <a:stretch>
            <a:fillRect/>
          </a:stretch>
        </p:blipFill>
        <p:spPr>
          <a:xfrm>
            <a:off x="1125836" y="3238579"/>
            <a:ext cx="9473594" cy="3259626"/>
          </a:xfrm>
          <a:prstGeom prst="rect">
            <a:avLst/>
          </a:prstGeom>
        </p:spPr>
      </p:pic>
    </p:spTree>
    <p:extLst>
      <p:ext uri="{BB962C8B-B14F-4D97-AF65-F5344CB8AC3E}">
        <p14:creationId xmlns:p14="http://schemas.microsoft.com/office/powerpoint/2010/main" val="95212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Activation Sharing with Asymmetric Paths (ASAP)</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rPr>
                  <a:t>Let each </a:t>
                </a:r>
                <a14:m>
                  <m:oMath xmlns:m="http://schemas.openxmlformats.org/officeDocument/2006/math">
                    <m:sSub>
                      <m:sSubPr>
                        <m:ctrlPr>
                          <a:rPr lang="en-US" altLang="ko-KR" sz="1600" i="1" smtClean="0">
                            <a:solidFill>
                              <a:srgbClr val="000000"/>
                            </a:solidFill>
                            <a:latin typeface="Cambria Math" panose="02040503050406030204" pitchFamily="18" charset="0"/>
                          </a:rPr>
                        </m:ctrlPr>
                      </m:sSubPr>
                      <m:e>
                        <m:r>
                          <a:rPr lang="en-US" altLang="ko-KR" sz="1600" b="0" i="1" smtClean="0">
                            <a:solidFill>
                              <a:srgbClr val="000000"/>
                            </a:solidFill>
                            <a:latin typeface="Cambria Math" panose="02040503050406030204" pitchFamily="18" charset="0"/>
                          </a:rPr>
                          <m:t>𝐶</m:t>
                        </m:r>
                      </m:e>
                      <m:sub>
                        <m:r>
                          <a:rPr lang="en-US" altLang="ko-KR" sz="1600" b="0" i="1" smtClean="0">
                            <a:solidFill>
                              <a:srgbClr val="000000"/>
                            </a:solidFill>
                            <a:latin typeface="Cambria Math" panose="02040503050406030204" pitchFamily="18" charset="0"/>
                          </a:rPr>
                          <m:t>𝑙</m:t>
                        </m:r>
                      </m:sub>
                    </m:sSub>
                  </m:oMath>
                </a14:m>
                <a:r>
                  <a:rPr lang="en-US" altLang="ko-KR" sz="1600" dirty="0">
                    <a:solidFill>
                      <a:srgbClr val="000000"/>
                    </a:solidFill>
                    <a:latin typeface="Helvetica" panose="020B0604020202020204" pitchFamily="34" charset="0"/>
                  </a:rPr>
                  <a:t> be an identity matrix.</a:t>
                </a:r>
              </a:p>
              <a:p>
                <a:r>
                  <a:rPr lang="en-US" altLang="ko-KR" sz="1600" dirty="0">
                    <a:solidFill>
                      <a:srgbClr val="000000"/>
                    </a:solidFill>
                    <a:latin typeface="Helvetica" panose="020B0604020202020204" pitchFamily="34" charset="0"/>
                  </a:rPr>
                  <a:t>Only activation sharing: weight transport problem.</a:t>
                </a:r>
              </a:p>
              <a:p>
                <a:r>
                  <a:rPr lang="en-US" altLang="ko-KR" sz="1600" dirty="0">
                    <a:solidFill>
                      <a:srgbClr val="000000"/>
                    </a:solidFill>
                    <a:latin typeface="Helvetica" panose="020B0604020202020204" pitchFamily="34" charset="0"/>
                  </a:rPr>
                  <a:t>Only enforce </a:t>
                </a:r>
                <a14:m>
                  <m:oMath xmlns:m="http://schemas.openxmlformats.org/officeDocument/2006/math">
                    <m:r>
                      <a:rPr lang="en-US" altLang="ko-KR" sz="1600" i="1" smtClean="0">
                        <a:solidFill>
                          <a:srgbClr val="000000"/>
                        </a:solidFill>
                        <a:latin typeface="Cambria Math" panose="02040503050406030204" pitchFamily="18" charset="0"/>
                        <a:ea typeface="Cambria Math" panose="02040503050406030204" pitchFamily="18" charset="0"/>
                      </a:rPr>
                      <m:t>∆</m:t>
                    </m:r>
                    <m:r>
                      <a:rPr lang="en-US" altLang="ko-KR" sz="1600" b="0" i="1" smtClean="0">
                        <a:solidFill>
                          <a:srgbClr val="000000"/>
                        </a:solidFill>
                        <a:latin typeface="Cambria Math" panose="02040503050406030204" pitchFamily="18" charset="0"/>
                        <a:ea typeface="Cambria Math" panose="02040503050406030204" pitchFamily="18" charset="0"/>
                      </a:rPr>
                      <m:t>𝑊</m:t>
                    </m:r>
                    <m:r>
                      <a:rPr lang="en-US" altLang="ko-KR" sz="1600" b="0" i="1" smtClean="0">
                        <a:solidFill>
                          <a:srgbClr val="000000"/>
                        </a:solidFill>
                        <a:latin typeface="Cambria Math" panose="02040503050406030204" pitchFamily="18" charset="0"/>
                        <a:ea typeface="Cambria Math" panose="02040503050406030204" pitchFamily="18" charset="0"/>
                      </a:rPr>
                      <m:t>=∆</m:t>
                    </m:r>
                    <m:r>
                      <a:rPr lang="en-US" altLang="ko-KR" sz="1600" b="0" i="1" smtClean="0">
                        <a:solidFill>
                          <a:srgbClr val="000000"/>
                        </a:solidFill>
                        <a:latin typeface="Cambria Math" panose="02040503050406030204" pitchFamily="18" charset="0"/>
                        <a:ea typeface="Cambria Math" panose="02040503050406030204" pitchFamily="18" charset="0"/>
                      </a:rPr>
                      <m:t>𝐵</m:t>
                    </m:r>
                  </m:oMath>
                </a14:m>
                <a:r>
                  <a:rPr lang="en-US" altLang="ko-KR" sz="1600" dirty="0">
                    <a:solidFill>
                      <a:srgbClr val="000000"/>
                    </a:solidFill>
                    <a:latin typeface="Helvetica" panose="020B0604020202020204" pitchFamily="34" charset="0"/>
                  </a:rPr>
                  <a:t>!  &gt;&gt; </a:t>
                </a:r>
                <a14:m>
                  <m:oMath xmlns:m="http://schemas.openxmlformats.org/officeDocument/2006/math">
                    <m:r>
                      <a:rPr lang="en-US" altLang="ko-KR" sz="1600" b="0" i="1" smtClean="0">
                        <a:solidFill>
                          <a:srgbClr val="000000"/>
                        </a:solidFill>
                        <a:latin typeface="Cambria Math" panose="02040503050406030204" pitchFamily="18" charset="0"/>
                      </a:rPr>
                      <m:t>𝑊</m:t>
                    </m:r>
                  </m:oMath>
                </a14:m>
                <a:r>
                  <a:rPr lang="en-US" altLang="ko-KR" sz="1600" dirty="0">
                    <a:solidFill>
                      <a:srgbClr val="000000"/>
                    </a:solidFill>
                    <a:latin typeface="Helvetica" panose="020B0604020202020204" pitchFamily="34" charset="0"/>
                  </a:rPr>
                  <a:t> and </a:t>
                </a:r>
                <a14:m>
                  <m:oMath xmlns:m="http://schemas.openxmlformats.org/officeDocument/2006/math">
                    <m:r>
                      <a:rPr lang="en-US" altLang="ko-KR" sz="1600" b="0" i="1" smtClean="0">
                        <a:solidFill>
                          <a:srgbClr val="000000"/>
                        </a:solidFill>
                        <a:latin typeface="Cambria Math" panose="02040503050406030204" pitchFamily="18" charset="0"/>
                      </a:rPr>
                      <m:t>𝐵</m:t>
                    </m:r>
                  </m:oMath>
                </a14:m>
                <a:r>
                  <a:rPr lang="en-US" altLang="ko-KR" sz="1600" dirty="0">
                    <a:solidFill>
                      <a:srgbClr val="000000"/>
                    </a:solidFill>
                    <a:latin typeface="Helvetica" panose="020B0604020202020204" pitchFamily="34" charset="0"/>
                  </a:rPr>
                  <a:t> converge to same matrix.</a:t>
                </a:r>
              </a:p>
              <a:p>
                <a:r>
                  <a:rPr lang="en-US" altLang="ko-KR" sz="1600" dirty="0">
                    <a:solidFill>
                      <a:srgbClr val="000000"/>
                    </a:solidFill>
                    <a:latin typeface="Helvetica" panose="020B0604020202020204" pitchFamily="34" charset="0"/>
                  </a:rPr>
                  <a:t>When two latter layers are shared : </a:t>
                </a:r>
                <a14:m>
                  <m:oMath xmlns:m="http://schemas.openxmlformats.org/officeDocument/2006/math">
                    <m:r>
                      <a:rPr lang="en-US" altLang="ko-KR" sz="1600" i="1" smtClean="0">
                        <a:solidFill>
                          <a:srgbClr val="000000"/>
                        </a:solidFill>
                        <a:latin typeface="Cambria Math" panose="02040503050406030204" pitchFamily="18" charset="0"/>
                        <a:ea typeface="Cambria Math" panose="02040503050406030204" pitchFamily="18" charset="0"/>
                      </a:rPr>
                      <m:t>∆</m:t>
                    </m:r>
                    <m:sSub>
                      <m:sSubPr>
                        <m:ctrlPr>
                          <a:rPr lang="en-US" altLang="ko-KR" sz="1600" i="1" smtClean="0">
                            <a:solidFill>
                              <a:srgbClr val="000000"/>
                            </a:solidFill>
                            <a:latin typeface="Cambria Math" panose="02040503050406030204" pitchFamily="18" charset="0"/>
                            <a:ea typeface="Cambria Math" panose="02040503050406030204" pitchFamily="18" charset="0"/>
                          </a:rPr>
                        </m:ctrlPr>
                      </m:sSubPr>
                      <m:e>
                        <m:r>
                          <a:rPr lang="en-US" altLang="ko-KR" sz="1600" b="0" i="1" smtClean="0">
                            <a:solidFill>
                              <a:srgbClr val="000000"/>
                            </a:solidFill>
                            <a:latin typeface="Cambria Math" panose="02040503050406030204" pitchFamily="18" charset="0"/>
                            <a:ea typeface="Cambria Math" panose="02040503050406030204" pitchFamily="18" charset="0"/>
                          </a:rPr>
                          <m:t>𝑊</m:t>
                        </m:r>
                      </m:e>
                      <m:sub>
                        <m:r>
                          <a:rPr lang="en-US" altLang="ko-KR" sz="1600" b="0" i="1" smtClean="0">
                            <a:solidFill>
                              <a:srgbClr val="000000"/>
                            </a:solidFill>
                            <a:latin typeface="Cambria Math" panose="02040503050406030204" pitchFamily="18" charset="0"/>
                            <a:ea typeface="Cambria Math" panose="02040503050406030204" pitchFamily="18" charset="0"/>
                          </a:rPr>
                          <m:t>𝑙</m:t>
                        </m:r>
                        <m:r>
                          <a:rPr lang="en-US" altLang="ko-KR" sz="1600" b="0" i="1" smtClean="0">
                            <a:solidFill>
                              <a:srgbClr val="000000"/>
                            </a:solidFill>
                            <a:latin typeface="Cambria Math" panose="02040503050406030204" pitchFamily="18" charset="0"/>
                            <a:ea typeface="Cambria Math" panose="02040503050406030204" pitchFamily="18" charset="0"/>
                          </a:rPr>
                          <m:t>+2</m:t>
                        </m:r>
                      </m:sub>
                    </m:sSub>
                    <m:r>
                      <a:rPr lang="en-US" altLang="ko-KR" sz="1600" b="0" i="1" smtClean="0">
                        <a:solidFill>
                          <a:srgbClr val="000000"/>
                        </a:solidFill>
                        <a:latin typeface="Cambria Math" panose="02040503050406030204" pitchFamily="18" charset="0"/>
                        <a:ea typeface="Cambria Math" panose="02040503050406030204" pitchFamily="18" charset="0"/>
                      </a:rPr>
                      <m:t>=∆</m:t>
                    </m:r>
                    <m:sSub>
                      <m:sSubPr>
                        <m:ctrlPr>
                          <a:rPr lang="en-US" altLang="ko-KR" sz="1600" b="0" i="1" smtClean="0">
                            <a:solidFill>
                              <a:srgbClr val="000000"/>
                            </a:solidFill>
                            <a:latin typeface="Cambria Math" panose="02040503050406030204" pitchFamily="18" charset="0"/>
                            <a:ea typeface="Cambria Math" panose="02040503050406030204" pitchFamily="18" charset="0"/>
                          </a:rPr>
                        </m:ctrlPr>
                      </m:sSubPr>
                      <m:e>
                        <m:r>
                          <a:rPr lang="en-US" altLang="ko-KR" sz="1600" b="0" i="1" smtClean="0">
                            <a:solidFill>
                              <a:srgbClr val="000000"/>
                            </a:solidFill>
                            <a:latin typeface="Cambria Math" panose="02040503050406030204" pitchFamily="18" charset="0"/>
                            <a:ea typeface="Cambria Math" panose="02040503050406030204" pitchFamily="18" charset="0"/>
                          </a:rPr>
                          <m:t>𝐵</m:t>
                        </m:r>
                      </m:e>
                      <m:sub>
                        <m:r>
                          <a:rPr lang="en-US" altLang="ko-KR" sz="1600" b="0" i="1" smtClean="0">
                            <a:solidFill>
                              <a:srgbClr val="000000"/>
                            </a:solidFill>
                            <a:latin typeface="Cambria Math" panose="02040503050406030204" pitchFamily="18" charset="0"/>
                            <a:ea typeface="Cambria Math" panose="02040503050406030204" pitchFamily="18" charset="0"/>
                          </a:rPr>
                          <m:t>𝑙</m:t>
                        </m:r>
                        <m:r>
                          <a:rPr lang="en-US" altLang="ko-KR" sz="1600" b="0" i="1" smtClean="0">
                            <a:solidFill>
                              <a:srgbClr val="000000"/>
                            </a:solidFill>
                            <a:latin typeface="Cambria Math" panose="02040503050406030204" pitchFamily="18" charset="0"/>
                            <a:ea typeface="Cambria Math" panose="02040503050406030204" pitchFamily="18" charset="0"/>
                          </a:rPr>
                          <m:t>+2</m:t>
                        </m:r>
                      </m:sub>
                    </m:sSub>
                    <m:r>
                      <a:rPr lang="en-US" altLang="ko-KR" sz="1600" b="0" i="1" smtClean="0">
                        <a:solidFill>
                          <a:srgbClr val="000000"/>
                        </a:solidFill>
                        <a:latin typeface="Cambria Math" panose="02040503050406030204" pitchFamily="18" charset="0"/>
                        <a:ea typeface="Cambria Math" panose="02040503050406030204" pitchFamily="18" charset="0"/>
                      </a:rPr>
                      <m:t>=−</m:t>
                    </m:r>
                    <m:r>
                      <a:rPr lang="ko-KR" altLang="en-US" sz="1600" b="0" i="1" smtClean="0">
                        <a:solidFill>
                          <a:srgbClr val="000000"/>
                        </a:solidFill>
                        <a:latin typeface="Cambria Math" panose="02040503050406030204" pitchFamily="18" charset="0"/>
                        <a:ea typeface="Cambria Math" panose="02040503050406030204" pitchFamily="18" charset="0"/>
                      </a:rPr>
                      <m:t>𝜂</m:t>
                    </m:r>
                    <m:sSub>
                      <m:sSubPr>
                        <m:ctrlPr>
                          <a:rPr lang="en-US" altLang="ko-KR" sz="1600" b="0" i="1" smtClean="0">
                            <a:solidFill>
                              <a:srgbClr val="000000"/>
                            </a:solidFill>
                            <a:latin typeface="Cambria Math" panose="02040503050406030204" pitchFamily="18" charset="0"/>
                            <a:ea typeface="Cambria Math" panose="02040503050406030204" pitchFamily="18" charset="0"/>
                          </a:rPr>
                        </m:ctrlPr>
                      </m:sSubPr>
                      <m:e>
                        <m:r>
                          <a:rPr lang="ko-KR" altLang="en-US" sz="1600" b="0" i="1" smtClean="0">
                            <a:solidFill>
                              <a:srgbClr val="000000"/>
                            </a:solidFill>
                            <a:latin typeface="Cambria Math" panose="02040503050406030204" pitchFamily="18" charset="0"/>
                            <a:ea typeface="Cambria Math" panose="02040503050406030204" pitchFamily="18" charset="0"/>
                          </a:rPr>
                          <m:t>𝛿</m:t>
                        </m:r>
                      </m:e>
                      <m:sub>
                        <m:r>
                          <a:rPr lang="en-US" altLang="ko-KR" sz="1600" b="0" i="1" smtClean="0">
                            <a:solidFill>
                              <a:srgbClr val="000000"/>
                            </a:solidFill>
                            <a:latin typeface="Cambria Math" panose="02040503050406030204" pitchFamily="18" charset="0"/>
                            <a:ea typeface="Cambria Math" panose="02040503050406030204" pitchFamily="18" charset="0"/>
                          </a:rPr>
                          <m:t>𝑙</m:t>
                        </m:r>
                        <m:r>
                          <a:rPr lang="en-US" altLang="ko-KR" sz="1600" b="0" i="1" smtClean="0">
                            <a:solidFill>
                              <a:srgbClr val="000000"/>
                            </a:solidFill>
                            <a:latin typeface="Cambria Math" panose="02040503050406030204" pitchFamily="18" charset="0"/>
                            <a:ea typeface="Cambria Math" panose="02040503050406030204" pitchFamily="18" charset="0"/>
                          </a:rPr>
                          <m:t>+2</m:t>
                        </m:r>
                      </m:sub>
                    </m:sSub>
                    <m:sSup>
                      <m:sSupPr>
                        <m:ctrlPr>
                          <a:rPr lang="en-US" altLang="ko-KR" sz="1600" b="0" i="1" smtClean="0">
                            <a:solidFill>
                              <a:srgbClr val="000000"/>
                            </a:solidFill>
                            <a:latin typeface="Cambria Math" panose="02040503050406030204" pitchFamily="18" charset="0"/>
                            <a:ea typeface="Cambria Math" panose="02040503050406030204" pitchFamily="18" charset="0"/>
                          </a:rPr>
                        </m:ctrlPr>
                      </m:sSupPr>
                      <m:e>
                        <m:sSub>
                          <m:sSubPr>
                            <m:ctrlPr>
                              <a:rPr lang="en-US" altLang="ko-KR" sz="1600" b="0" i="1" smtClean="0">
                                <a:solidFill>
                                  <a:srgbClr val="000000"/>
                                </a:solidFill>
                                <a:latin typeface="Cambria Math" panose="02040503050406030204" pitchFamily="18" charset="0"/>
                                <a:ea typeface="Cambria Math" panose="02040503050406030204" pitchFamily="18" charset="0"/>
                              </a:rPr>
                            </m:ctrlPr>
                          </m:sSubPr>
                          <m:e>
                            <m:r>
                              <a:rPr lang="en-US" altLang="ko-KR" sz="1600" b="0" i="1" smtClean="0">
                                <a:solidFill>
                                  <a:srgbClr val="000000"/>
                                </a:solidFill>
                                <a:latin typeface="Cambria Math" panose="02040503050406030204" pitchFamily="18" charset="0"/>
                                <a:ea typeface="Cambria Math" panose="02040503050406030204" pitchFamily="18" charset="0"/>
                              </a:rPr>
                              <m:t>h</m:t>
                            </m:r>
                          </m:e>
                          <m:sub>
                            <m:r>
                              <a:rPr lang="en-US" altLang="ko-KR" sz="1600" b="0" i="1" smtClean="0">
                                <a:solidFill>
                                  <a:srgbClr val="000000"/>
                                </a:solidFill>
                                <a:latin typeface="Cambria Math" panose="02040503050406030204" pitchFamily="18" charset="0"/>
                                <a:ea typeface="Cambria Math" panose="02040503050406030204" pitchFamily="18" charset="0"/>
                              </a:rPr>
                              <m:t>𝑙</m:t>
                            </m:r>
                          </m:sub>
                        </m:sSub>
                      </m:e>
                      <m:sup>
                        <m:r>
                          <a:rPr lang="en-US" altLang="ko-KR" sz="1600" b="0" i="1" smtClean="0">
                            <a:solidFill>
                              <a:srgbClr val="000000"/>
                            </a:solidFill>
                            <a:latin typeface="Cambria Math" panose="02040503050406030204" pitchFamily="18" charset="0"/>
                            <a:ea typeface="Cambria Math" panose="02040503050406030204" pitchFamily="18" charset="0"/>
                          </a:rPr>
                          <m:t>𝑇</m:t>
                        </m:r>
                      </m:sup>
                    </m:sSup>
                  </m:oMath>
                </a14:m>
                <a:r>
                  <a:rPr lang="en-US" altLang="ko-KR" sz="1200" dirty="0">
                    <a:solidFill>
                      <a:srgbClr val="000000"/>
                    </a:solidFill>
                    <a:latin typeface="Helvetica" panose="020B0604020202020204" pitchFamily="34" charset="0"/>
                  </a:rPr>
                  <a:t>, </a:t>
                </a:r>
                <a14:m>
                  <m:oMath xmlns:m="http://schemas.openxmlformats.org/officeDocument/2006/math">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ea typeface="Cambria Math" panose="02040503050406030204" pitchFamily="18" charset="0"/>
                          </a:rPr>
                        </m:ctrlPr>
                      </m:sSubPr>
                      <m:e>
                        <m:r>
                          <a:rPr lang="en-US" altLang="ko-KR" sz="1600" i="1">
                            <a:solidFill>
                              <a:srgbClr val="000000"/>
                            </a:solidFill>
                            <a:latin typeface="Cambria Math" panose="02040503050406030204" pitchFamily="18" charset="0"/>
                            <a:ea typeface="Cambria Math" panose="02040503050406030204" pitchFamily="18" charset="0"/>
                          </a:rPr>
                          <m:t>𝑊</m:t>
                        </m:r>
                      </m:e>
                      <m:sub>
                        <m:r>
                          <a:rPr lang="en-US" altLang="ko-KR" sz="1600" i="1">
                            <a:solidFill>
                              <a:srgbClr val="000000"/>
                            </a:solidFill>
                            <a:latin typeface="Cambria Math" panose="02040503050406030204" pitchFamily="18" charset="0"/>
                            <a:ea typeface="Cambria Math" panose="02040503050406030204" pitchFamily="18" charset="0"/>
                          </a:rPr>
                          <m:t>𝑙</m:t>
                        </m:r>
                        <m:r>
                          <a:rPr lang="en-US" altLang="ko-KR" sz="1600" i="1">
                            <a:solidFill>
                              <a:srgbClr val="000000"/>
                            </a:solidFill>
                            <a:latin typeface="Cambria Math" panose="02040503050406030204" pitchFamily="18" charset="0"/>
                            <a:ea typeface="Cambria Math" panose="02040503050406030204" pitchFamily="18" charset="0"/>
                          </a:rPr>
                          <m:t>+3</m:t>
                        </m:r>
                      </m:sub>
                    </m:sSub>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ea typeface="Cambria Math" panose="02040503050406030204" pitchFamily="18" charset="0"/>
                          </a:rPr>
                        </m:ctrlPr>
                      </m:sSubPr>
                      <m:e>
                        <m:r>
                          <a:rPr lang="en-US" altLang="ko-KR" sz="1600" i="1">
                            <a:solidFill>
                              <a:srgbClr val="000000"/>
                            </a:solidFill>
                            <a:latin typeface="Cambria Math" panose="02040503050406030204" pitchFamily="18" charset="0"/>
                            <a:ea typeface="Cambria Math" panose="02040503050406030204" pitchFamily="18" charset="0"/>
                          </a:rPr>
                          <m:t>𝐵</m:t>
                        </m:r>
                      </m:e>
                      <m:sub>
                        <m:r>
                          <a:rPr lang="en-US" altLang="ko-KR" sz="1600" i="1">
                            <a:solidFill>
                              <a:srgbClr val="000000"/>
                            </a:solidFill>
                            <a:latin typeface="Cambria Math" panose="02040503050406030204" pitchFamily="18" charset="0"/>
                            <a:ea typeface="Cambria Math" panose="02040503050406030204" pitchFamily="18" charset="0"/>
                          </a:rPr>
                          <m:t>𝑙</m:t>
                        </m:r>
                        <m:r>
                          <a:rPr lang="en-US" altLang="ko-KR" sz="1600" i="1">
                            <a:solidFill>
                              <a:srgbClr val="000000"/>
                            </a:solidFill>
                            <a:latin typeface="Cambria Math" panose="02040503050406030204" pitchFamily="18" charset="0"/>
                            <a:ea typeface="Cambria Math" panose="02040503050406030204" pitchFamily="18" charset="0"/>
                          </a:rPr>
                          <m:t>+3</m:t>
                        </m:r>
                      </m:sub>
                    </m:sSub>
                    <m:r>
                      <a:rPr lang="en-US" altLang="ko-KR" sz="1600" i="1">
                        <a:solidFill>
                          <a:srgbClr val="000000"/>
                        </a:solidFill>
                        <a:latin typeface="Cambria Math" panose="02040503050406030204" pitchFamily="18" charset="0"/>
                        <a:ea typeface="Cambria Math" panose="02040503050406030204" pitchFamily="18" charset="0"/>
                      </a:rPr>
                      <m:t>=−</m:t>
                    </m:r>
                    <m:r>
                      <a:rPr lang="ko-KR" altLang="en-US" sz="1600" i="1">
                        <a:solidFill>
                          <a:srgbClr val="000000"/>
                        </a:solidFill>
                        <a:latin typeface="Cambria Math" panose="02040503050406030204" pitchFamily="18" charset="0"/>
                        <a:ea typeface="Cambria Math" panose="02040503050406030204" pitchFamily="18" charset="0"/>
                      </a:rPr>
                      <m:t>𝜂</m:t>
                    </m:r>
                    <m:sSub>
                      <m:sSubPr>
                        <m:ctrlPr>
                          <a:rPr lang="en-US" altLang="ko-KR" sz="1600" i="1">
                            <a:solidFill>
                              <a:srgbClr val="000000"/>
                            </a:solidFill>
                            <a:latin typeface="Cambria Math" panose="02040503050406030204" pitchFamily="18" charset="0"/>
                            <a:ea typeface="Cambria Math" panose="02040503050406030204" pitchFamily="18" charset="0"/>
                          </a:rPr>
                        </m:ctrlPr>
                      </m:sSubPr>
                      <m:e>
                        <m:r>
                          <a:rPr lang="ko-KR" altLang="en-US" sz="1600" i="1">
                            <a:solidFill>
                              <a:srgbClr val="000000"/>
                            </a:solidFill>
                            <a:latin typeface="Cambria Math" panose="02040503050406030204" pitchFamily="18" charset="0"/>
                            <a:ea typeface="Cambria Math" panose="02040503050406030204" pitchFamily="18" charset="0"/>
                          </a:rPr>
                          <m:t>𝛿</m:t>
                        </m:r>
                      </m:e>
                      <m:sub>
                        <m:r>
                          <a:rPr lang="en-US" altLang="ko-KR" sz="1600" i="1">
                            <a:solidFill>
                              <a:srgbClr val="000000"/>
                            </a:solidFill>
                            <a:latin typeface="Cambria Math" panose="02040503050406030204" pitchFamily="18" charset="0"/>
                            <a:ea typeface="Cambria Math" panose="02040503050406030204" pitchFamily="18" charset="0"/>
                          </a:rPr>
                          <m:t>𝑙</m:t>
                        </m:r>
                        <m:r>
                          <a:rPr lang="en-US" altLang="ko-KR" sz="1600" i="1">
                            <a:solidFill>
                              <a:srgbClr val="000000"/>
                            </a:solidFill>
                            <a:latin typeface="Cambria Math" panose="02040503050406030204" pitchFamily="18" charset="0"/>
                            <a:ea typeface="Cambria Math" panose="02040503050406030204" pitchFamily="18" charset="0"/>
                          </a:rPr>
                          <m:t>+3</m:t>
                        </m:r>
                      </m:sub>
                    </m:sSub>
                    <m:sSup>
                      <m:sSupPr>
                        <m:ctrlPr>
                          <a:rPr lang="en-US" altLang="ko-KR" sz="1600" i="1">
                            <a:solidFill>
                              <a:srgbClr val="000000"/>
                            </a:solidFill>
                            <a:latin typeface="Cambria Math" panose="02040503050406030204" pitchFamily="18" charset="0"/>
                            <a:ea typeface="Cambria Math" panose="02040503050406030204" pitchFamily="18" charset="0"/>
                          </a:rPr>
                        </m:ctrlPr>
                      </m:sSupPr>
                      <m:e>
                        <m:sSub>
                          <m:sSubPr>
                            <m:ctrlPr>
                              <a:rPr lang="en-US" altLang="ko-KR" sz="1600" i="1">
                                <a:solidFill>
                                  <a:srgbClr val="000000"/>
                                </a:solidFill>
                                <a:latin typeface="Cambria Math" panose="02040503050406030204" pitchFamily="18" charset="0"/>
                                <a:ea typeface="Cambria Math" panose="02040503050406030204" pitchFamily="18" charset="0"/>
                              </a:rPr>
                            </m:ctrlPr>
                          </m:sSubPr>
                          <m:e>
                            <m:r>
                              <a:rPr lang="en-US" altLang="ko-KR" sz="1600" i="1">
                                <a:solidFill>
                                  <a:srgbClr val="000000"/>
                                </a:solidFill>
                                <a:latin typeface="Cambria Math" panose="02040503050406030204" pitchFamily="18" charset="0"/>
                                <a:ea typeface="Cambria Math" panose="02040503050406030204" pitchFamily="18" charset="0"/>
                              </a:rPr>
                              <m:t>h</m:t>
                            </m:r>
                          </m:e>
                          <m:sub>
                            <m:r>
                              <a:rPr lang="en-US" altLang="ko-KR" sz="1600" i="1">
                                <a:solidFill>
                                  <a:srgbClr val="000000"/>
                                </a:solidFill>
                                <a:latin typeface="Cambria Math" panose="02040503050406030204" pitchFamily="18" charset="0"/>
                                <a:ea typeface="Cambria Math" panose="02040503050406030204" pitchFamily="18" charset="0"/>
                              </a:rPr>
                              <m:t>𝑙</m:t>
                            </m:r>
                          </m:sub>
                        </m:sSub>
                      </m:e>
                      <m:sup>
                        <m:r>
                          <a:rPr lang="en-US" altLang="ko-KR" sz="1600" i="1">
                            <a:solidFill>
                              <a:srgbClr val="000000"/>
                            </a:solidFill>
                            <a:latin typeface="Cambria Math" panose="02040503050406030204" pitchFamily="18" charset="0"/>
                            <a:ea typeface="Cambria Math" panose="02040503050406030204" pitchFamily="18" charset="0"/>
                          </a:rPr>
                          <m:t>𝑇</m:t>
                        </m:r>
                      </m:sup>
                    </m:sSup>
                  </m:oMath>
                </a14:m>
                <a:endParaRPr lang="en-US" altLang="ko-KR" sz="1600" i="1" dirty="0">
                  <a:solidFill>
                    <a:srgbClr val="000000"/>
                  </a:solidFill>
                  <a:latin typeface="Cambria Math" panose="02040503050406030204" pitchFamily="18" charset="0"/>
                  <a:ea typeface="Cambria Math" panose="02040503050406030204" pitchFamily="18"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xfrm>
                <a:off x="166255" y="929698"/>
                <a:ext cx="11841018" cy="5389822"/>
              </a:xfrm>
              <a:blipFill>
                <a:blip r:embed="rId2"/>
                <a:stretch>
                  <a:fillRect l="-206" t="-79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19</a:t>
            </a:fld>
            <a:endParaRPr lang="ko-KR" altLang="en-US" dirty="0"/>
          </a:p>
        </p:txBody>
      </p:sp>
      <p:pic>
        <p:nvPicPr>
          <p:cNvPr id="6" name="그림 5">
            <a:extLst>
              <a:ext uri="{FF2B5EF4-FFF2-40B4-BE49-F238E27FC236}">
                <a16:creationId xmlns:a16="http://schemas.microsoft.com/office/drawing/2014/main" id="{76F9C868-2390-4DCB-B7BC-11E03B644BEA}"/>
              </a:ext>
            </a:extLst>
          </p:cNvPr>
          <p:cNvPicPr>
            <a:picLocks noChangeAspect="1"/>
          </p:cNvPicPr>
          <p:nvPr/>
        </p:nvPicPr>
        <p:blipFill>
          <a:blip r:embed="rId3"/>
          <a:stretch>
            <a:fillRect/>
          </a:stretch>
        </p:blipFill>
        <p:spPr>
          <a:xfrm>
            <a:off x="2615381" y="2352618"/>
            <a:ext cx="7067554" cy="4018653"/>
          </a:xfrm>
          <a:prstGeom prst="rect">
            <a:avLst/>
          </a:prstGeom>
        </p:spPr>
      </p:pic>
    </p:spTree>
    <p:extLst>
      <p:ext uri="{BB962C8B-B14F-4D97-AF65-F5344CB8AC3E}">
        <p14:creationId xmlns:p14="http://schemas.microsoft.com/office/powerpoint/2010/main" val="326094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4B6664-FF35-48B8-8516-476131A6B361}"/>
              </a:ext>
            </a:extLst>
          </p:cNvPr>
          <p:cNvSpPr>
            <a:spLocks noGrp="1"/>
          </p:cNvSpPr>
          <p:nvPr>
            <p:ph type="title"/>
          </p:nvPr>
        </p:nvSpPr>
        <p:spPr/>
        <p:txBody>
          <a:bodyPr/>
          <a:lstStyle/>
          <a:p>
            <a:r>
              <a:rPr lang="en-US" altLang="ko-KR" dirty="0"/>
              <a:t>1</a:t>
            </a:r>
            <a:endParaRPr lang="ko-KR" altLang="en-US" dirty="0"/>
          </a:p>
        </p:txBody>
      </p:sp>
      <p:sp>
        <p:nvSpPr>
          <p:cNvPr id="3" name="텍스트 개체 틀 2">
            <a:extLst>
              <a:ext uri="{FF2B5EF4-FFF2-40B4-BE49-F238E27FC236}">
                <a16:creationId xmlns:a16="http://schemas.microsoft.com/office/drawing/2014/main" id="{F82559E8-A44F-4280-9624-A8C8E51F9067}"/>
              </a:ext>
            </a:extLst>
          </p:cNvPr>
          <p:cNvSpPr>
            <a:spLocks noGrp="1"/>
          </p:cNvSpPr>
          <p:nvPr>
            <p:ph type="body" idx="1"/>
          </p:nvPr>
        </p:nvSpPr>
        <p:spPr>
          <a:xfrm>
            <a:off x="3456709" y="4179817"/>
            <a:ext cx="5278582" cy="589610"/>
          </a:xfrm>
        </p:spPr>
        <p:txBody>
          <a:bodyPr>
            <a:normAutofit/>
          </a:bodyPr>
          <a:lstStyle/>
          <a:p>
            <a:r>
              <a:rPr lang="en-US" altLang="ko-KR" dirty="0"/>
              <a:t>Weight Transport Solutions</a:t>
            </a:r>
            <a:endParaRPr lang="ko-KR" altLang="en-US" dirty="0"/>
          </a:p>
        </p:txBody>
      </p:sp>
    </p:spTree>
    <p:extLst>
      <p:ext uri="{BB962C8B-B14F-4D97-AF65-F5344CB8AC3E}">
        <p14:creationId xmlns:p14="http://schemas.microsoft.com/office/powerpoint/2010/main" val="1446606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Activation Sharing with Asymmetric Paths (ASAP) : Results</a:t>
            </a:r>
            <a:endParaRPr lang="ko-KR" altLang="en-US" dirty="0"/>
          </a:p>
        </p:txBody>
      </p:sp>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a:xfrm>
            <a:off x="166255" y="929698"/>
            <a:ext cx="11841018" cy="5389822"/>
          </a:xfrm>
        </p:spPr>
        <p:txBody>
          <a:bodyPr>
            <a:normAutofit/>
          </a:bodyPr>
          <a:lstStyle/>
          <a:p>
            <a:r>
              <a:rPr lang="en-US" altLang="ko-KR" sz="1600" dirty="0">
                <a:solidFill>
                  <a:srgbClr val="000000"/>
                </a:solidFill>
                <a:latin typeface="Helvetica" panose="020B0604020202020204" pitchFamily="34" charset="0"/>
                <a:ea typeface="Cambria Math" panose="02040503050406030204" pitchFamily="18" charset="0"/>
              </a:rPr>
              <a:t>ASAP shows comparable performance to BP or KP especially in deep networks like </a:t>
            </a:r>
            <a:r>
              <a:rPr lang="en-US" altLang="ko-KR" sz="1600" dirty="0" err="1">
                <a:solidFill>
                  <a:srgbClr val="000000"/>
                </a:solidFill>
                <a:latin typeface="Helvetica" panose="020B0604020202020204" pitchFamily="34" charset="0"/>
                <a:ea typeface="Cambria Math" panose="02040503050406030204" pitchFamily="18" charset="0"/>
              </a:rPr>
              <a:t>ResNet</a:t>
            </a:r>
            <a:r>
              <a:rPr lang="en-US" altLang="ko-KR" sz="1600" dirty="0">
                <a:solidFill>
                  <a:srgbClr val="000000"/>
                </a:solidFill>
                <a:latin typeface="Helvetica" panose="020B0604020202020204" pitchFamily="34" charset="0"/>
                <a:ea typeface="Cambria Math" panose="02040503050406030204" pitchFamily="18" charset="0"/>
              </a:rPr>
              <a:t>.</a:t>
            </a:r>
          </a:p>
          <a:p>
            <a:r>
              <a:rPr lang="en-US" altLang="ko-KR" sz="1600" dirty="0">
                <a:solidFill>
                  <a:srgbClr val="000000"/>
                </a:solidFill>
                <a:latin typeface="Helvetica" panose="020B0604020202020204" pitchFamily="34" charset="0"/>
                <a:ea typeface="Cambria Math" panose="02040503050406030204" pitchFamily="18" charset="0"/>
              </a:rPr>
              <a:t>It is strikingly better than FA or DFA, &amp; better than most other biologically plausible algorithms that solved weight transport problem.(Like DRTP or LL)</a:t>
            </a:r>
            <a:endParaRPr lang="en-US" altLang="ko-KR" sz="1600" dirty="0">
              <a:solidFill>
                <a:srgbClr val="000000"/>
              </a:solidFill>
              <a:latin typeface="Cambria Math" panose="02040503050406030204" pitchFamily="18" charset="0"/>
              <a:ea typeface="Cambria Math" panose="02040503050406030204" pitchFamily="18" charset="0"/>
            </a:endParaRPr>
          </a:p>
          <a:p>
            <a:r>
              <a:rPr lang="en-US" altLang="ko-KR" sz="1600" dirty="0">
                <a:solidFill>
                  <a:srgbClr val="000000"/>
                </a:solidFill>
                <a:latin typeface="Helvetica" panose="020B0604020202020204" pitchFamily="34" charset="0"/>
              </a:rPr>
              <a:t>+Reduction in memory due to shared activations</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p:txBody>
      </p:sp>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20</a:t>
            </a:fld>
            <a:endParaRPr lang="ko-KR" altLang="en-US" dirty="0"/>
          </a:p>
        </p:txBody>
      </p:sp>
      <p:pic>
        <p:nvPicPr>
          <p:cNvPr id="7" name="그림 6">
            <a:extLst>
              <a:ext uri="{FF2B5EF4-FFF2-40B4-BE49-F238E27FC236}">
                <a16:creationId xmlns:a16="http://schemas.microsoft.com/office/drawing/2014/main" id="{C6E311E0-F180-4C26-9CD9-270D78FE9163}"/>
              </a:ext>
            </a:extLst>
          </p:cNvPr>
          <p:cNvPicPr>
            <a:picLocks noChangeAspect="1"/>
          </p:cNvPicPr>
          <p:nvPr/>
        </p:nvPicPr>
        <p:blipFill>
          <a:blip r:embed="rId2"/>
          <a:stretch>
            <a:fillRect/>
          </a:stretch>
        </p:blipFill>
        <p:spPr>
          <a:xfrm>
            <a:off x="2396164" y="2364399"/>
            <a:ext cx="7399661" cy="3132091"/>
          </a:xfrm>
          <a:prstGeom prst="rect">
            <a:avLst/>
          </a:prstGeom>
        </p:spPr>
      </p:pic>
    </p:spTree>
    <p:extLst>
      <p:ext uri="{BB962C8B-B14F-4D97-AF65-F5344CB8AC3E}">
        <p14:creationId xmlns:p14="http://schemas.microsoft.com/office/powerpoint/2010/main" val="3857977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4B6664-FF35-48B8-8516-476131A6B361}"/>
              </a:ext>
            </a:extLst>
          </p:cNvPr>
          <p:cNvSpPr>
            <a:spLocks noGrp="1"/>
          </p:cNvSpPr>
          <p:nvPr>
            <p:ph type="title"/>
          </p:nvPr>
        </p:nvSpPr>
        <p:spPr/>
        <p:txBody>
          <a:bodyPr/>
          <a:lstStyle/>
          <a:p>
            <a:r>
              <a:rPr lang="en-US" altLang="ko-KR" dirty="0"/>
              <a:t>2</a:t>
            </a:r>
            <a:endParaRPr lang="ko-KR" altLang="en-US" dirty="0"/>
          </a:p>
        </p:txBody>
      </p:sp>
      <p:sp>
        <p:nvSpPr>
          <p:cNvPr id="3" name="텍스트 개체 틀 2">
            <a:extLst>
              <a:ext uri="{FF2B5EF4-FFF2-40B4-BE49-F238E27FC236}">
                <a16:creationId xmlns:a16="http://schemas.microsoft.com/office/drawing/2014/main" id="{F82559E8-A44F-4280-9624-A8C8E51F9067}"/>
              </a:ext>
            </a:extLst>
          </p:cNvPr>
          <p:cNvSpPr>
            <a:spLocks noGrp="1"/>
          </p:cNvSpPr>
          <p:nvPr>
            <p:ph type="body" idx="1"/>
          </p:nvPr>
        </p:nvSpPr>
        <p:spPr>
          <a:xfrm>
            <a:off x="3456709" y="4179817"/>
            <a:ext cx="5278582" cy="589610"/>
          </a:xfrm>
        </p:spPr>
        <p:txBody>
          <a:bodyPr>
            <a:normAutofit/>
          </a:bodyPr>
          <a:lstStyle/>
          <a:p>
            <a:r>
              <a:rPr lang="en-US" altLang="ko-KR" dirty="0"/>
              <a:t>Reverse ASAP</a:t>
            </a:r>
            <a:endParaRPr lang="ko-KR" altLang="en-US" dirty="0"/>
          </a:p>
        </p:txBody>
      </p:sp>
    </p:spTree>
    <p:extLst>
      <p:ext uri="{BB962C8B-B14F-4D97-AF65-F5344CB8AC3E}">
        <p14:creationId xmlns:p14="http://schemas.microsoft.com/office/powerpoint/2010/main" val="697516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b="0" i="0" dirty="0">
                    <a:solidFill>
                      <a:srgbClr val="000000"/>
                    </a:solidFill>
                    <a:effectLst/>
                    <a:latin typeface="Helvetica" panose="020B0604020202020204" pitchFamily="34" charset="0"/>
                  </a:rPr>
                  <a:t>“The algorithm updates the weights of all the layers inside a block using the same activation </a:t>
                </a:r>
                <a14:m>
                  <m:oMath xmlns:m="http://schemas.openxmlformats.org/officeDocument/2006/math">
                    <m:sSub>
                      <m:sSubPr>
                        <m:ctrlPr>
                          <a:rPr lang="en-US" altLang="ko-KR" sz="1600" b="0" i="1" smtClean="0">
                            <a:solidFill>
                              <a:srgbClr val="000000"/>
                            </a:solidFill>
                            <a:effectLst/>
                            <a:latin typeface="Cambria Math" panose="02040503050406030204" pitchFamily="18" charset="0"/>
                          </a:rPr>
                        </m:ctrlPr>
                      </m:sSubPr>
                      <m:e>
                        <m:r>
                          <a:rPr lang="en-US" altLang="ko-KR" sz="1600" b="0" i="1" smtClean="0">
                            <a:solidFill>
                              <a:srgbClr val="000000"/>
                            </a:solidFill>
                            <a:effectLst/>
                            <a:latin typeface="Cambria Math" panose="02040503050406030204" pitchFamily="18" charset="0"/>
                          </a:rPr>
                          <m:t>h</m:t>
                        </m:r>
                      </m:e>
                      <m:sub>
                        <m:r>
                          <a:rPr lang="en-US" altLang="ko-KR" sz="1600" b="0" i="1" smtClean="0">
                            <a:solidFill>
                              <a:srgbClr val="000000"/>
                            </a:solidFill>
                            <a:effectLst/>
                            <a:latin typeface="Cambria Math" panose="02040503050406030204" pitchFamily="18" charset="0"/>
                          </a:rPr>
                          <m:t>𝑙</m:t>
                        </m:r>
                      </m:sub>
                    </m:sSub>
                  </m:oMath>
                </a14:m>
                <a:r>
                  <a:rPr lang="en-US" altLang="ko-KR" sz="1600" dirty="0">
                    <a:solidFill>
                      <a:srgbClr val="000000"/>
                    </a:solidFill>
                    <a:latin typeface="Helvetica" panose="020B0604020202020204" pitchFamily="34" charset="0"/>
                  </a:rPr>
                  <a:t>, which is the output activation of the previous block.” → Weight Transport Problem Solved!</a:t>
                </a:r>
              </a:p>
              <a:p>
                <a:pPr lvl="1"/>
                <a:r>
                  <a:rPr lang="en-US" altLang="ko-KR" sz="1200" dirty="0">
                    <a:solidFill>
                      <a:srgbClr val="000000"/>
                    </a:solidFill>
                    <a:latin typeface="Helvetica" panose="020B0604020202020204" pitchFamily="34" charset="0"/>
                  </a:rPr>
                  <a:t>S. Woo, J. Park, J. Hong, and D. Jeon, </a:t>
                </a:r>
                <a:r>
                  <a:rPr lang="en-US" altLang="ko-KR" sz="1200" dirty="0" err="1">
                    <a:solidFill>
                      <a:srgbClr val="000000"/>
                    </a:solidFill>
                    <a:latin typeface="Helvetica" panose="020B0604020202020204" pitchFamily="34" charset="0"/>
                  </a:rPr>
                  <a:t>NeurIPS</a:t>
                </a:r>
                <a:r>
                  <a:rPr lang="en-US" altLang="ko-KR" sz="1200" dirty="0">
                    <a:solidFill>
                      <a:srgbClr val="000000"/>
                    </a:solidFill>
                    <a:latin typeface="Helvetica" panose="020B0604020202020204" pitchFamily="34" charset="0"/>
                  </a:rPr>
                  <a:t> 2021.</a:t>
                </a:r>
              </a:p>
              <a:p>
                <a:r>
                  <a:rPr lang="en-US" altLang="ko-KR" sz="1600" dirty="0">
                    <a:solidFill>
                      <a:srgbClr val="000000"/>
                    </a:solidFill>
                    <a:latin typeface="Helvetica" panose="020B0604020202020204" pitchFamily="34" charset="0"/>
                  </a:rPr>
                  <a:t>However, real neurons are never aligned in “one direction.”</a:t>
                </a:r>
              </a:p>
              <a:p>
                <a:r>
                  <a:rPr lang="en-US" altLang="ko-KR" sz="1600" dirty="0">
                    <a:solidFill>
                      <a:srgbClr val="000000"/>
                    </a:solidFill>
                    <a:latin typeface="Helvetica" panose="020B0604020202020204" pitchFamily="34" charset="0"/>
                  </a:rPr>
                  <a:t>Suggestion: how about sharing the latter activation to layers</a:t>
                </a:r>
              </a:p>
            </p:txBody>
          </p:sp>
        </mc:Choice>
        <mc:Fallback>
          <p:sp>
            <p:nvSpPr>
              <p:cNvPr id="12" name="내용 개체 틀 4">
                <a:extLst>
                  <a:ext uri="{FF2B5EF4-FFF2-40B4-BE49-F238E27FC236}">
                    <a16:creationId xmlns:a16="http://schemas.microsoft.com/office/drawing/2014/main" id="{72B55F7E-2C63-44AA-A40B-5702C4322A4C}"/>
                  </a:ext>
                </a:extLst>
              </p:cNvPr>
              <p:cNvSpPr txBox="1">
                <a:spLocks noRot="1" noChangeAspect="1" noMove="1" noResize="1" noEditPoints="1" noAdjustHandles="1" noChangeArrowheads="1" noChangeShapeType="1" noTextEdit="1"/>
              </p:cNvSpPr>
              <p:nvPr/>
            </p:nvSpPr>
            <p:spPr>
              <a:xfrm>
                <a:off x="166688" y="760457"/>
                <a:ext cx="11841162" cy="5782955"/>
              </a:xfrm>
              <a:prstGeom prst="rect">
                <a:avLst/>
              </a:prstGeom>
              <a:blipFill>
                <a:blip r:embed="rId2"/>
                <a:stretch>
                  <a:fillRect l="-206" t="-738" r="-566"/>
                </a:stretch>
              </a:blipFill>
            </p:spPr>
            <p:txBody>
              <a:bodyPr/>
              <a:lstStyle/>
              <a:p>
                <a:r>
                  <a:rPr lang="ko-KR" altLang="en-US">
                    <a:noFill/>
                  </a:rPr>
                  <a:t> </a:t>
                </a:r>
              </a:p>
            </p:txBody>
          </p:sp>
        </mc:Fallback>
      </mc:AlternateContent>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1" y="6431728"/>
            <a:ext cx="617113" cy="232061"/>
          </a:xfrm>
        </p:spPr>
        <p:txBody>
          <a:bodyPr/>
          <a:lstStyle/>
          <a:p>
            <a:fld id="{E404A0BA-372D-4ACC-886D-03471C3DC61A}" type="slidenum">
              <a:rPr lang="ko-KR" altLang="en-US" smtClean="0"/>
              <a:t>22</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ASAP in Reverse Direction</a:t>
            </a:r>
            <a:endParaRPr lang="ko-KR" altLang="en-US" dirty="0">
              <a:solidFill>
                <a:schemeClr val="tx1"/>
              </a:solidFill>
            </a:endParaRPr>
          </a:p>
        </p:txBody>
      </p:sp>
      <p:pic>
        <p:nvPicPr>
          <p:cNvPr id="11" name="그림 10">
            <a:extLst>
              <a:ext uri="{FF2B5EF4-FFF2-40B4-BE49-F238E27FC236}">
                <a16:creationId xmlns:a16="http://schemas.microsoft.com/office/drawing/2014/main" id="{EF0308EC-5627-4E58-BF1C-ACA1338BD492}"/>
              </a:ext>
            </a:extLst>
          </p:cNvPr>
          <p:cNvPicPr>
            <a:picLocks noChangeAspect="1"/>
          </p:cNvPicPr>
          <p:nvPr/>
        </p:nvPicPr>
        <p:blipFill>
          <a:blip r:embed="rId3"/>
          <a:stretch>
            <a:fillRect/>
          </a:stretch>
        </p:blipFill>
        <p:spPr>
          <a:xfrm>
            <a:off x="2175561" y="2249824"/>
            <a:ext cx="3612182" cy="3273899"/>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C425126-B1E7-4953-A56D-1FCE4FCFFE6E}"/>
                  </a:ext>
                </a:extLst>
              </p:cNvPr>
              <p:cNvSpPr txBox="1"/>
              <p:nvPr/>
            </p:nvSpPr>
            <p:spPr>
              <a:xfrm>
                <a:off x="1622649" y="5477070"/>
                <a:ext cx="4364977"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ko-KR" sz="1200" dirty="0">
                          <a:solidFill>
                            <a:srgbClr val="000000"/>
                          </a:solidFill>
                          <a:latin typeface="Helvetica" panose="020B0604020202020204" pitchFamily="34" charset="0"/>
                        </a:rPr>
                        <m:t>S</m:t>
                      </m:r>
                      <m:r>
                        <m:rPr>
                          <m:nor/>
                        </m:rPr>
                        <a:rPr lang="en-US" altLang="ko-KR" sz="1200" dirty="0">
                          <a:solidFill>
                            <a:srgbClr val="000000"/>
                          </a:solidFill>
                          <a:latin typeface="Helvetica" panose="020B0604020202020204" pitchFamily="34" charset="0"/>
                        </a:rPr>
                        <m:t>. </m:t>
                      </m:r>
                      <m:r>
                        <m:rPr>
                          <m:nor/>
                        </m:rPr>
                        <a:rPr lang="en-US" altLang="ko-KR" sz="1200" dirty="0">
                          <a:solidFill>
                            <a:srgbClr val="000000"/>
                          </a:solidFill>
                          <a:latin typeface="Helvetica" panose="020B0604020202020204" pitchFamily="34" charset="0"/>
                        </a:rPr>
                        <m:t>Woo</m:t>
                      </m:r>
                      <m:r>
                        <m:rPr>
                          <m:nor/>
                        </m:rPr>
                        <a:rPr lang="en-US" altLang="ko-KR" sz="1200" dirty="0">
                          <a:solidFill>
                            <a:srgbClr val="000000"/>
                          </a:solidFill>
                          <a:latin typeface="Helvetica" panose="020B0604020202020204" pitchFamily="34" charset="0"/>
                        </a:rPr>
                        <m:t>, </m:t>
                      </m:r>
                      <m:r>
                        <m:rPr>
                          <m:nor/>
                        </m:rPr>
                        <a:rPr lang="en-US" altLang="ko-KR" sz="1200" dirty="0">
                          <a:solidFill>
                            <a:srgbClr val="000000"/>
                          </a:solidFill>
                          <a:latin typeface="Helvetica" panose="020B0604020202020204" pitchFamily="34" charset="0"/>
                        </a:rPr>
                        <m:t>J</m:t>
                      </m:r>
                      <m:r>
                        <m:rPr>
                          <m:nor/>
                        </m:rPr>
                        <a:rPr lang="en-US" altLang="ko-KR" sz="1200" dirty="0">
                          <a:solidFill>
                            <a:srgbClr val="000000"/>
                          </a:solidFill>
                          <a:latin typeface="Helvetica" panose="020B0604020202020204" pitchFamily="34" charset="0"/>
                        </a:rPr>
                        <m:t>. </m:t>
                      </m:r>
                      <m:r>
                        <m:rPr>
                          <m:nor/>
                        </m:rPr>
                        <a:rPr lang="en-US" altLang="ko-KR" sz="1200" dirty="0">
                          <a:solidFill>
                            <a:srgbClr val="000000"/>
                          </a:solidFill>
                          <a:latin typeface="Helvetica" panose="020B0604020202020204" pitchFamily="34" charset="0"/>
                        </a:rPr>
                        <m:t>Park</m:t>
                      </m:r>
                      <m:r>
                        <m:rPr>
                          <m:nor/>
                        </m:rPr>
                        <a:rPr lang="en-US" altLang="ko-KR" sz="1200" dirty="0">
                          <a:solidFill>
                            <a:srgbClr val="000000"/>
                          </a:solidFill>
                          <a:latin typeface="Helvetica" panose="020B0604020202020204" pitchFamily="34" charset="0"/>
                        </a:rPr>
                        <m:t>, </m:t>
                      </m:r>
                      <m:r>
                        <m:rPr>
                          <m:nor/>
                        </m:rPr>
                        <a:rPr lang="en-US" altLang="ko-KR" sz="1200" dirty="0">
                          <a:solidFill>
                            <a:srgbClr val="000000"/>
                          </a:solidFill>
                          <a:latin typeface="Helvetica" panose="020B0604020202020204" pitchFamily="34" charset="0"/>
                        </a:rPr>
                        <m:t>J</m:t>
                      </m:r>
                      <m:r>
                        <m:rPr>
                          <m:nor/>
                        </m:rPr>
                        <a:rPr lang="en-US" altLang="ko-KR" sz="1200" dirty="0">
                          <a:solidFill>
                            <a:srgbClr val="000000"/>
                          </a:solidFill>
                          <a:latin typeface="Helvetica" panose="020B0604020202020204" pitchFamily="34" charset="0"/>
                        </a:rPr>
                        <m:t>. </m:t>
                      </m:r>
                      <m:r>
                        <m:rPr>
                          <m:nor/>
                        </m:rPr>
                        <a:rPr lang="en-US" altLang="ko-KR" sz="1200" dirty="0">
                          <a:solidFill>
                            <a:srgbClr val="000000"/>
                          </a:solidFill>
                          <a:latin typeface="Helvetica" panose="020B0604020202020204" pitchFamily="34" charset="0"/>
                        </a:rPr>
                        <m:t>Hong</m:t>
                      </m:r>
                      <m:r>
                        <m:rPr>
                          <m:nor/>
                        </m:rPr>
                        <a:rPr lang="en-US" altLang="ko-KR" sz="1200" dirty="0">
                          <a:solidFill>
                            <a:srgbClr val="000000"/>
                          </a:solidFill>
                          <a:latin typeface="Helvetica" panose="020B0604020202020204" pitchFamily="34" charset="0"/>
                        </a:rPr>
                        <m:t>, </m:t>
                      </m:r>
                      <m:r>
                        <m:rPr>
                          <m:nor/>
                        </m:rPr>
                        <a:rPr lang="en-US" altLang="ko-KR" sz="1200" dirty="0">
                          <a:solidFill>
                            <a:srgbClr val="000000"/>
                          </a:solidFill>
                          <a:latin typeface="Helvetica" panose="020B0604020202020204" pitchFamily="34" charset="0"/>
                        </a:rPr>
                        <m:t>and</m:t>
                      </m:r>
                      <m:r>
                        <m:rPr>
                          <m:nor/>
                        </m:rPr>
                        <a:rPr lang="en-US" altLang="ko-KR" sz="1200" dirty="0">
                          <a:solidFill>
                            <a:srgbClr val="000000"/>
                          </a:solidFill>
                          <a:latin typeface="Helvetica" panose="020B0604020202020204" pitchFamily="34" charset="0"/>
                        </a:rPr>
                        <m:t> </m:t>
                      </m:r>
                      <m:r>
                        <m:rPr>
                          <m:nor/>
                        </m:rPr>
                        <a:rPr lang="en-US" altLang="ko-KR" sz="1200" dirty="0">
                          <a:solidFill>
                            <a:srgbClr val="000000"/>
                          </a:solidFill>
                          <a:latin typeface="Helvetica" panose="020B0604020202020204" pitchFamily="34" charset="0"/>
                        </a:rPr>
                        <m:t>D</m:t>
                      </m:r>
                      <m:r>
                        <m:rPr>
                          <m:nor/>
                        </m:rPr>
                        <a:rPr lang="en-US" altLang="ko-KR" sz="1200" dirty="0">
                          <a:solidFill>
                            <a:srgbClr val="000000"/>
                          </a:solidFill>
                          <a:latin typeface="Helvetica" panose="020B0604020202020204" pitchFamily="34" charset="0"/>
                        </a:rPr>
                        <m:t>. </m:t>
                      </m:r>
                      <m:r>
                        <m:rPr>
                          <m:nor/>
                        </m:rPr>
                        <a:rPr lang="en-US" altLang="ko-KR" sz="1200" dirty="0">
                          <a:solidFill>
                            <a:srgbClr val="000000"/>
                          </a:solidFill>
                          <a:latin typeface="Helvetica" panose="020B0604020202020204" pitchFamily="34" charset="0"/>
                        </a:rPr>
                        <m:t>Jeon</m:t>
                      </m:r>
                      <m:r>
                        <m:rPr>
                          <m:nor/>
                        </m:rPr>
                        <a:rPr lang="en-US" altLang="ko-KR" sz="1200" dirty="0">
                          <a:solidFill>
                            <a:srgbClr val="000000"/>
                          </a:solidFill>
                          <a:latin typeface="Helvetica" panose="020B0604020202020204" pitchFamily="34" charset="0"/>
                        </a:rPr>
                        <m:t>, </m:t>
                      </m:r>
                      <m:r>
                        <m:rPr>
                          <m:nor/>
                        </m:rPr>
                        <a:rPr lang="en-US" altLang="ko-KR" sz="1200" dirty="0">
                          <a:solidFill>
                            <a:srgbClr val="000000"/>
                          </a:solidFill>
                          <a:latin typeface="Helvetica" panose="020B0604020202020204" pitchFamily="34" charset="0"/>
                        </a:rPr>
                        <m:t>NeurIPS</m:t>
                      </m:r>
                      <m:r>
                        <m:rPr>
                          <m:nor/>
                        </m:rPr>
                        <a:rPr lang="en-US" altLang="ko-KR" sz="1200" dirty="0">
                          <a:solidFill>
                            <a:srgbClr val="000000"/>
                          </a:solidFill>
                          <a:latin typeface="Helvetica" panose="020B0604020202020204" pitchFamily="34" charset="0"/>
                        </a:rPr>
                        <m:t> 2021.</m:t>
                      </m:r>
                    </m:oMath>
                  </m:oMathPara>
                </a14:m>
                <a:endParaRPr lang="en-US" altLang="ko-KR" sz="1200" dirty="0">
                  <a:solidFill>
                    <a:srgbClr val="000000"/>
                  </a:solidFill>
                  <a:latin typeface="Helvetica" panose="020B0604020202020204" pitchFamily="34" charset="0"/>
                </a:endParaRPr>
              </a:p>
              <a:p>
                <a:endParaRPr lang="ko-KR" altLang="en-US" dirty="0"/>
              </a:p>
            </p:txBody>
          </p:sp>
        </mc:Choice>
        <mc:Fallback xmlns="">
          <p:sp>
            <p:nvSpPr>
              <p:cNvPr id="20" name="TextBox 19">
                <a:extLst>
                  <a:ext uri="{FF2B5EF4-FFF2-40B4-BE49-F238E27FC236}">
                    <a16:creationId xmlns:a16="http://schemas.microsoft.com/office/drawing/2014/main" id="{DC425126-B1E7-4953-A56D-1FCE4FCFFE6E}"/>
                  </a:ext>
                </a:extLst>
              </p:cNvPr>
              <p:cNvSpPr txBox="1">
                <a:spLocks noRot="1" noChangeAspect="1" noMove="1" noResize="1" noEditPoints="1" noAdjustHandles="1" noChangeArrowheads="1" noChangeShapeType="1" noTextEdit="1"/>
              </p:cNvSpPr>
              <p:nvPr/>
            </p:nvSpPr>
            <p:spPr>
              <a:xfrm>
                <a:off x="1622649" y="5477070"/>
                <a:ext cx="4364977" cy="461665"/>
              </a:xfrm>
              <a:prstGeom prst="rect">
                <a:avLst/>
              </a:prstGeom>
              <a:blipFill>
                <a:blip r:embed="rId4"/>
                <a:stretch>
                  <a:fillRect/>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FFD33B19-538B-44AC-B153-AD1645101CA0}"/>
              </a:ext>
            </a:extLst>
          </p:cNvPr>
          <p:cNvSpPr txBox="1"/>
          <p:nvPr/>
        </p:nvSpPr>
        <p:spPr>
          <a:xfrm>
            <a:off x="7564652" y="5523724"/>
            <a:ext cx="1433085" cy="461665"/>
          </a:xfrm>
          <a:prstGeom prst="rect">
            <a:avLst/>
          </a:prstGeom>
          <a:noFill/>
        </p:spPr>
        <p:txBody>
          <a:bodyPr wrap="none" lIns="0" tIns="0" rIns="0" bIns="0" rtlCol="0">
            <a:spAutoFit/>
          </a:bodyPr>
          <a:lstStyle/>
          <a:p>
            <a:r>
              <a:rPr lang="en-US" altLang="ko-KR" sz="1200" dirty="0">
                <a:solidFill>
                  <a:srgbClr val="000000"/>
                </a:solidFill>
                <a:latin typeface="Helvetica" panose="020B0604020202020204" pitchFamily="34" charset="0"/>
              </a:rPr>
              <a:t> In Reverse Direction</a:t>
            </a:r>
          </a:p>
          <a:p>
            <a:endParaRPr lang="ko-KR" altLang="en-US" dirty="0"/>
          </a:p>
        </p:txBody>
      </p:sp>
      <p:pic>
        <p:nvPicPr>
          <p:cNvPr id="22" name="그림 21">
            <a:extLst>
              <a:ext uri="{FF2B5EF4-FFF2-40B4-BE49-F238E27FC236}">
                <a16:creationId xmlns:a16="http://schemas.microsoft.com/office/drawing/2014/main" id="{3BC2244D-2CF6-463B-BAE4-4597EBFBA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8538" y="2041081"/>
            <a:ext cx="3840813" cy="3482642"/>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71C7149-C837-47DB-8337-CDCE5226E9C7}"/>
                  </a:ext>
                </a:extLst>
              </p:cNvPr>
              <p:cNvSpPr txBox="1"/>
              <p:nvPr/>
            </p:nvSpPr>
            <p:spPr>
              <a:xfrm>
                <a:off x="6475445" y="2565918"/>
                <a:ext cx="6712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chemeClr val="accent2">
                                  <a:lumMod val="75000"/>
                                </a:schemeClr>
                              </a:solidFill>
                              <a:latin typeface="Cambria Math" panose="02040503050406030204" pitchFamily="18" charset="0"/>
                            </a:rPr>
                          </m:ctrlPr>
                        </m:sSubPr>
                        <m:e>
                          <m:r>
                            <a:rPr lang="en-US" altLang="ko-KR" b="0" i="1" smtClean="0">
                              <a:solidFill>
                                <a:schemeClr val="accent2">
                                  <a:lumMod val="75000"/>
                                </a:schemeClr>
                              </a:solidFill>
                              <a:latin typeface="Cambria Math" panose="02040503050406030204" pitchFamily="18" charset="0"/>
                            </a:rPr>
                            <m:t>h</m:t>
                          </m:r>
                        </m:e>
                        <m:sub>
                          <m:r>
                            <a:rPr lang="en-US" altLang="ko-KR" b="0" i="1" smtClean="0">
                              <a:solidFill>
                                <a:schemeClr val="accent2">
                                  <a:lumMod val="75000"/>
                                </a:schemeClr>
                              </a:solidFill>
                              <a:latin typeface="Cambria Math" panose="02040503050406030204" pitchFamily="18" charset="0"/>
                            </a:rPr>
                            <m:t>𝑙</m:t>
                          </m:r>
                          <m:r>
                            <a:rPr lang="en-US" altLang="ko-KR" b="0" i="1" smtClean="0">
                              <a:solidFill>
                                <a:schemeClr val="accent2">
                                  <a:lumMod val="75000"/>
                                </a:schemeClr>
                              </a:solidFill>
                              <a:latin typeface="Cambria Math" panose="02040503050406030204" pitchFamily="18" charset="0"/>
                            </a:rPr>
                            <m:t>+4</m:t>
                          </m:r>
                        </m:sub>
                      </m:sSub>
                    </m:oMath>
                  </m:oMathPara>
                </a14:m>
                <a:endParaRPr lang="ko-KR" altLang="en-US" dirty="0">
                  <a:solidFill>
                    <a:schemeClr val="accent2">
                      <a:lumMod val="75000"/>
                    </a:schemeClr>
                  </a:solidFill>
                </a:endParaRPr>
              </a:p>
            </p:txBody>
          </p:sp>
        </mc:Choice>
        <mc:Fallback xmlns="">
          <p:sp>
            <p:nvSpPr>
              <p:cNvPr id="26" name="TextBox 25">
                <a:extLst>
                  <a:ext uri="{FF2B5EF4-FFF2-40B4-BE49-F238E27FC236}">
                    <a16:creationId xmlns:a16="http://schemas.microsoft.com/office/drawing/2014/main" id="{771C7149-C837-47DB-8337-CDCE5226E9C7}"/>
                  </a:ext>
                </a:extLst>
              </p:cNvPr>
              <p:cNvSpPr txBox="1">
                <a:spLocks noRot="1" noChangeAspect="1" noMove="1" noResize="1" noEditPoints="1" noAdjustHandles="1" noChangeArrowheads="1" noChangeShapeType="1" noTextEdit="1"/>
              </p:cNvSpPr>
              <p:nvPr/>
            </p:nvSpPr>
            <p:spPr>
              <a:xfrm>
                <a:off x="6475445" y="2565918"/>
                <a:ext cx="671273"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A636564-F216-4B64-803C-01330B46D553}"/>
                  </a:ext>
                </a:extLst>
              </p:cNvPr>
              <p:cNvSpPr txBox="1"/>
              <p:nvPr/>
            </p:nvSpPr>
            <p:spPr>
              <a:xfrm>
                <a:off x="6528655" y="3886773"/>
                <a:ext cx="6712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chemeClr val="accent4">
                                  <a:lumMod val="50000"/>
                                </a:schemeClr>
                              </a:solidFill>
                              <a:latin typeface="Cambria Math" panose="02040503050406030204" pitchFamily="18" charset="0"/>
                            </a:rPr>
                          </m:ctrlPr>
                        </m:sSubPr>
                        <m:e>
                          <m:r>
                            <a:rPr lang="en-US" altLang="ko-KR" b="0" i="1" smtClean="0">
                              <a:solidFill>
                                <a:schemeClr val="accent4">
                                  <a:lumMod val="50000"/>
                                </a:schemeClr>
                              </a:solidFill>
                              <a:latin typeface="Cambria Math" panose="02040503050406030204" pitchFamily="18" charset="0"/>
                            </a:rPr>
                            <m:t>h</m:t>
                          </m:r>
                        </m:e>
                        <m:sub>
                          <m:r>
                            <a:rPr lang="en-US" altLang="ko-KR" b="0" i="1" smtClean="0">
                              <a:solidFill>
                                <a:schemeClr val="accent4">
                                  <a:lumMod val="50000"/>
                                </a:schemeClr>
                              </a:solidFill>
                              <a:latin typeface="Cambria Math" panose="02040503050406030204" pitchFamily="18" charset="0"/>
                            </a:rPr>
                            <m:t>𝑙</m:t>
                          </m:r>
                          <m:r>
                            <a:rPr lang="en-US" altLang="ko-KR" b="0" i="1" smtClean="0">
                              <a:solidFill>
                                <a:schemeClr val="accent4">
                                  <a:lumMod val="50000"/>
                                </a:schemeClr>
                              </a:solidFill>
                              <a:latin typeface="Cambria Math" panose="02040503050406030204" pitchFamily="18" charset="0"/>
                            </a:rPr>
                            <m:t>+2</m:t>
                          </m:r>
                        </m:sub>
                      </m:sSub>
                    </m:oMath>
                  </m:oMathPara>
                </a14:m>
                <a:endParaRPr lang="ko-KR" altLang="en-US" dirty="0"/>
              </a:p>
            </p:txBody>
          </p:sp>
        </mc:Choice>
        <mc:Fallback xmlns="">
          <p:sp>
            <p:nvSpPr>
              <p:cNvPr id="86" name="TextBox 85">
                <a:extLst>
                  <a:ext uri="{FF2B5EF4-FFF2-40B4-BE49-F238E27FC236}">
                    <a16:creationId xmlns:a16="http://schemas.microsoft.com/office/drawing/2014/main" id="{9A636564-F216-4B64-803C-01330B46D553}"/>
                  </a:ext>
                </a:extLst>
              </p:cNvPr>
              <p:cNvSpPr txBox="1">
                <a:spLocks noRot="1" noChangeAspect="1" noMove="1" noResize="1" noEditPoints="1" noAdjustHandles="1" noChangeArrowheads="1" noChangeShapeType="1" noTextEdit="1"/>
              </p:cNvSpPr>
              <p:nvPr/>
            </p:nvSpPr>
            <p:spPr>
              <a:xfrm>
                <a:off x="6528655" y="3886773"/>
                <a:ext cx="671274" cy="369332"/>
              </a:xfrm>
              <a:prstGeom prst="rect">
                <a:avLst/>
              </a:prstGeom>
              <a:blipFill>
                <a:blip r:embed="rId7"/>
                <a:stretch>
                  <a:fillRect b="-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2E96241-233A-4790-AEA2-7CFF8439FA8F}"/>
                  </a:ext>
                </a:extLst>
              </p:cNvPr>
              <p:cNvSpPr txBox="1"/>
              <p:nvPr/>
            </p:nvSpPr>
            <p:spPr>
              <a:xfrm>
                <a:off x="6638461" y="5107738"/>
                <a:ext cx="4516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chemeClr val="accent4">
                                  <a:lumMod val="60000"/>
                                  <a:lumOff val="40000"/>
                                </a:schemeClr>
                              </a:solidFill>
                              <a:latin typeface="Cambria Math" panose="02040503050406030204" pitchFamily="18" charset="0"/>
                            </a:rPr>
                          </m:ctrlPr>
                        </m:sSubPr>
                        <m:e>
                          <m:r>
                            <a:rPr lang="en-US" altLang="ko-KR" b="0" i="1" smtClean="0">
                              <a:solidFill>
                                <a:schemeClr val="accent4">
                                  <a:lumMod val="60000"/>
                                  <a:lumOff val="40000"/>
                                </a:schemeClr>
                              </a:solidFill>
                              <a:latin typeface="Cambria Math" panose="02040503050406030204" pitchFamily="18" charset="0"/>
                            </a:rPr>
                            <m:t>h</m:t>
                          </m:r>
                        </m:e>
                        <m:sub>
                          <m:r>
                            <a:rPr lang="en-US" altLang="ko-KR" b="0" i="1" smtClean="0">
                              <a:solidFill>
                                <a:schemeClr val="accent4">
                                  <a:lumMod val="60000"/>
                                  <a:lumOff val="40000"/>
                                </a:schemeClr>
                              </a:solidFill>
                              <a:latin typeface="Cambria Math" panose="02040503050406030204" pitchFamily="18" charset="0"/>
                            </a:rPr>
                            <m:t>𝑙</m:t>
                          </m:r>
                        </m:sub>
                      </m:sSub>
                    </m:oMath>
                  </m:oMathPara>
                </a14:m>
                <a:endParaRPr lang="ko-KR" altLang="en-US" dirty="0">
                  <a:solidFill>
                    <a:schemeClr val="accent4">
                      <a:lumMod val="75000"/>
                    </a:schemeClr>
                  </a:solidFill>
                </a:endParaRPr>
              </a:p>
            </p:txBody>
          </p:sp>
        </mc:Choice>
        <mc:Fallback xmlns="">
          <p:sp>
            <p:nvSpPr>
              <p:cNvPr id="87" name="TextBox 86">
                <a:extLst>
                  <a:ext uri="{FF2B5EF4-FFF2-40B4-BE49-F238E27FC236}">
                    <a16:creationId xmlns:a16="http://schemas.microsoft.com/office/drawing/2014/main" id="{C2E96241-233A-4790-AEA2-7CFF8439FA8F}"/>
                  </a:ext>
                </a:extLst>
              </p:cNvPr>
              <p:cNvSpPr txBox="1">
                <a:spLocks noRot="1" noChangeAspect="1" noMove="1" noResize="1" noEditPoints="1" noAdjustHandles="1" noChangeArrowheads="1" noChangeShapeType="1" noTextEdit="1"/>
              </p:cNvSpPr>
              <p:nvPr/>
            </p:nvSpPr>
            <p:spPr>
              <a:xfrm>
                <a:off x="6638461" y="5107738"/>
                <a:ext cx="451662" cy="369332"/>
              </a:xfrm>
              <a:prstGeom prst="rect">
                <a:avLst/>
              </a:prstGeom>
              <a:blipFill>
                <a:blip r:embed="rId8"/>
                <a:stretch>
                  <a:fillRect b="-1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60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b="0" i="0" dirty="0">
                    <a:solidFill>
                      <a:srgbClr val="000000"/>
                    </a:solidFill>
                    <a:effectLst/>
                    <a:latin typeface="Helvetica" panose="020B0604020202020204" pitchFamily="34" charset="0"/>
                  </a:rPr>
                  <a:t>Same structure and number of parameters for equal comparison with original ASAP</a:t>
                </a: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“After concatenating multiple clones of the shared activation to match the channel size, </a:t>
                </a:r>
                <a:r>
                  <a:rPr lang="en-US" altLang="ko-KR" sz="1600" dirty="0" err="1">
                    <a:solidFill>
                      <a:srgbClr val="000000"/>
                    </a:solidFill>
                    <a:latin typeface="Helvetica" panose="020B0604020202020204" pitchFamily="34" charset="0"/>
                  </a:rPr>
                  <a:t>maxpool</a:t>
                </a:r>
                <a:r>
                  <a:rPr lang="en-US" altLang="ko-KR" sz="1600" dirty="0">
                    <a:solidFill>
                      <a:srgbClr val="000000"/>
                    </a:solidFill>
                    <a:latin typeface="Helvetica" panose="020B0604020202020204" pitchFamily="34" charset="0"/>
                  </a:rPr>
                  <a:t> is applied to match the feature map size.”</a:t>
                </a:r>
              </a:p>
              <a:p>
                <a:pPr lvl="1"/>
                <a:r>
                  <a:rPr lang="en-US" altLang="ko-KR" sz="1200" dirty="0">
                    <a:solidFill>
                      <a:srgbClr val="000000"/>
                    </a:solidFill>
                    <a:latin typeface="Helvetica" panose="020B0604020202020204" pitchFamily="34" charset="0"/>
                  </a:rPr>
                  <a:t>S. Woo, J. Park, J. Hong, and D. Jeon, </a:t>
                </a:r>
                <a:r>
                  <a:rPr lang="en-US" altLang="ko-KR" sz="1200" dirty="0" err="1">
                    <a:solidFill>
                      <a:srgbClr val="000000"/>
                    </a:solidFill>
                    <a:latin typeface="Helvetica" panose="020B0604020202020204" pitchFamily="34" charset="0"/>
                  </a:rPr>
                  <a:t>NeurIPS</a:t>
                </a:r>
                <a:r>
                  <a:rPr lang="en-US" altLang="ko-KR" sz="1200" dirty="0">
                    <a:solidFill>
                      <a:srgbClr val="000000"/>
                    </a:solidFill>
                    <a:latin typeface="Helvetica" panose="020B0604020202020204" pitchFamily="34" charset="0"/>
                  </a:rPr>
                  <a:t> 2021. (Supplementary D. 2)</a:t>
                </a:r>
              </a:p>
              <a:p>
                <a:r>
                  <a:rPr lang="en-US" altLang="ko-KR" sz="1600" dirty="0">
                    <a:solidFill>
                      <a:srgbClr val="000000"/>
                    </a:solidFill>
                    <a:latin typeface="Helvetica" panose="020B0604020202020204" pitchFamily="34" charset="0"/>
                  </a:rPr>
                  <a:t>Hence keep all the layers of the model with equal size : Changed padding from 1 to 2, </a:t>
                </a:r>
                <a:r>
                  <a:rPr lang="en-US" altLang="ko-KR" sz="1600" dirty="0" err="1">
                    <a:solidFill>
                      <a:srgbClr val="000000"/>
                    </a:solidFill>
                    <a:latin typeface="Helvetica" panose="020B0604020202020204" pitchFamily="34" charset="0"/>
                  </a:rPr>
                  <a:t>maxpool</a:t>
                </a:r>
                <a:r>
                  <a:rPr lang="en-US" altLang="ko-KR" sz="1600" dirty="0">
                    <a:solidFill>
                      <a:srgbClr val="000000"/>
                    </a:solidFill>
                    <a:latin typeface="Helvetica" panose="020B0604020202020204" pitchFamily="34" charset="0"/>
                  </a:rPr>
                  <a:t> with 1x1 kernel (no </a:t>
                </a:r>
                <a:r>
                  <a:rPr lang="en-US" altLang="ko-KR" sz="1600" dirty="0" err="1">
                    <a:solidFill>
                      <a:srgbClr val="000000"/>
                    </a:solidFill>
                    <a:latin typeface="Helvetica" panose="020B0604020202020204" pitchFamily="34" charset="0"/>
                  </a:rPr>
                  <a:t>maxpool</a:t>
                </a:r>
                <a:r>
                  <a:rPr lang="en-US" altLang="ko-KR" sz="1600" dirty="0">
                    <a:solidFill>
                      <a:srgbClr val="000000"/>
                    </a:solidFill>
                    <a:latin typeface="Helvetica" panose="020B0604020202020204" pitchFamily="34" charset="0"/>
                  </a:rPr>
                  <a:t>) </a:t>
                </a:r>
              </a:p>
              <a:p>
                <a:pPr marL="0" indent="0">
                  <a:buNone/>
                </a:pPr>
                <a:r>
                  <a:rPr lang="en-US" altLang="ko-KR" sz="1600" dirty="0">
                    <a:solidFill>
                      <a:srgbClr val="000000"/>
                    </a:solidFill>
                    <a:latin typeface="Helvetica" panose="020B0604020202020204" pitchFamily="34" charset="0"/>
                  </a:rPr>
                  <a:t>      →  No shrinking or expansions of feature maps.</a:t>
                </a:r>
              </a:p>
              <a:p>
                <a:r>
                  <a:rPr lang="en-US" altLang="ko-KR" sz="1600" dirty="0">
                    <a:solidFill>
                      <a:srgbClr val="000000"/>
                    </a:solidFill>
                    <a:latin typeface="Helvetica" panose="020B0604020202020204" pitchFamily="34" charset="0"/>
                  </a:rPr>
                  <a:t>Experimented </a:t>
                </a:r>
                <a:r>
                  <a:rPr lang="en-US" altLang="ko-KR" sz="1600" dirty="0" err="1">
                    <a:solidFill>
                      <a:srgbClr val="000000"/>
                    </a:solidFill>
                    <a:latin typeface="Helvetica" panose="020B0604020202020204" pitchFamily="34" charset="0"/>
                  </a:rPr>
                  <a:t>usin</a:t>
                </a:r>
                <a:r>
                  <a:rPr lang="en-US" altLang="ko-KR" sz="1600" dirty="0">
                    <a:solidFill>
                      <a:srgbClr val="000000"/>
                    </a:solidFill>
                    <a:latin typeface="Helvetica" panose="020B0604020202020204" pitchFamily="34" charset="0"/>
                  </a:rPr>
                  <a:t> </a:t>
                </a:r>
                <a:r>
                  <a:rPr lang="en-US" altLang="ko-KR" sz="1600" dirty="0" err="1">
                    <a:solidFill>
                      <a:srgbClr val="000000"/>
                    </a:solidFill>
                    <a:latin typeface="Helvetica" panose="020B0604020202020204" pitchFamily="34" charset="0"/>
                  </a:rPr>
                  <a:t>Alexnet</a:t>
                </a:r>
                <a:r>
                  <a:rPr lang="en-US" altLang="ko-KR" sz="1600" dirty="0">
                    <a:solidFill>
                      <a:srgbClr val="000000"/>
                    </a:solidFill>
                    <a:latin typeface="Helvetica" panose="020B0604020202020204" pitchFamily="34" charset="0"/>
                  </a:rPr>
                  <a:t> with conserved layer sizes(convolutions at first + fully connected layers at back).</a:t>
                </a:r>
              </a:p>
              <a:p>
                <a:r>
                  <a:rPr lang="en-US" altLang="ko-KR" sz="1600" dirty="0">
                    <a:solidFill>
                      <a:srgbClr val="000000"/>
                    </a:solidFill>
                    <a:latin typeface="Helvetica" panose="020B0604020202020204" pitchFamily="34" charset="0"/>
                  </a:rPr>
                  <a:t>Original </a:t>
                </a:r>
                <a:r>
                  <a:rPr lang="en-US" altLang="ko-KR" sz="1600" dirty="0" err="1">
                    <a:solidFill>
                      <a:srgbClr val="000000"/>
                    </a:solidFill>
                    <a:latin typeface="Helvetica" panose="020B0604020202020204" pitchFamily="34" charset="0"/>
                  </a:rPr>
                  <a:t>Alexnet</a:t>
                </a:r>
                <a:r>
                  <a:rPr lang="en-US" altLang="ko-KR" sz="1600" dirty="0">
                    <a:solidFill>
                      <a:srgbClr val="000000"/>
                    </a:solidFill>
                    <a:latin typeface="Helvetica" panose="020B0604020202020204" pitchFamily="34" charset="0"/>
                  </a:rPr>
                  <a:t> with 12.6 mil (12,571,358) parameters.</a:t>
                </a:r>
              </a:p>
              <a:p>
                <a:r>
                  <a:rPr lang="en-US" altLang="ko-KR" sz="1600" dirty="0">
                    <a:solidFill>
                      <a:srgbClr val="000000"/>
                    </a:solidFill>
                    <a:latin typeface="Helvetica" panose="020B0604020202020204" pitchFamily="34" charset="0"/>
                  </a:rPr>
                  <a:t>Altered </a:t>
                </a:r>
                <a:r>
                  <a:rPr lang="en-US" altLang="ko-KR" sz="1600" dirty="0" err="1">
                    <a:solidFill>
                      <a:srgbClr val="000000"/>
                    </a:solidFill>
                    <a:latin typeface="Helvetica" panose="020B0604020202020204" pitchFamily="34" charset="0"/>
                  </a:rPr>
                  <a:t>Alexnet</a:t>
                </a:r>
                <a:r>
                  <a:rPr lang="en-US" altLang="ko-KR" sz="1600" dirty="0">
                    <a:solidFill>
                      <a:srgbClr val="000000"/>
                    </a:solidFill>
                    <a:latin typeface="Helvetica" panose="020B0604020202020204" pitchFamily="34" charset="0"/>
                  </a:rPr>
                  <a:t> with 36.1 mil (36,098,014) parameters (BP requires 18 mil parameters)</a:t>
                </a:r>
              </a:p>
              <a:p>
                <a:r>
                  <a:rPr lang="en-US" altLang="ko-KR" sz="1600" dirty="0">
                    <a:solidFill>
                      <a:srgbClr val="000000"/>
                    </a:solidFill>
                    <a:latin typeface="Helvetica" panose="020B0604020202020204" pitchFamily="34" charset="0"/>
                  </a:rPr>
                  <a:t>Best Learning rate was found to be same as paper :</a:t>
                </a:r>
                <a14:m>
                  <m:oMath xmlns:m="http://schemas.openxmlformats.org/officeDocument/2006/math">
                    <m:r>
                      <a:rPr lang="en-US" altLang="ko-KR" sz="1600" b="0" i="0" smtClean="0">
                        <a:solidFill>
                          <a:srgbClr val="000000"/>
                        </a:solidFill>
                        <a:latin typeface="Cambria Math" panose="02040503050406030204" pitchFamily="18" charset="0"/>
                      </a:rPr>
                      <m:t> </m:t>
                    </m:r>
                    <m:sSup>
                      <m:sSupPr>
                        <m:ctrlPr>
                          <a:rPr lang="en-US" altLang="ko-KR" sz="1600" i="1" smtClean="0">
                            <a:solidFill>
                              <a:srgbClr val="000000"/>
                            </a:solidFill>
                            <a:latin typeface="Cambria Math" panose="02040503050406030204" pitchFamily="18" charset="0"/>
                          </a:rPr>
                        </m:ctrlPr>
                      </m:sSupPr>
                      <m:e>
                        <m:r>
                          <a:rPr lang="en-US" altLang="ko-KR" sz="1600" b="0" i="1" smtClean="0">
                            <a:solidFill>
                              <a:srgbClr val="000000"/>
                            </a:solidFill>
                            <a:latin typeface="Cambria Math" panose="02040503050406030204" pitchFamily="18" charset="0"/>
                          </a:rPr>
                          <m:t>10</m:t>
                        </m:r>
                      </m:e>
                      <m:sup>
                        <m:r>
                          <a:rPr lang="en-US" altLang="ko-KR" sz="1600" b="0" i="1" smtClean="0">
                            <a:solidFill>
                              <a:srgbClr val="000000"/>
                            </a:solidFill>
                            <a:latin typeface="Cambria Math" panose="02040503050406030204" pitchFamily="18" charset="0"/>
                          </a:rPr>
                          <m:t>−4</m:t>
                        </m:r>
                      </m:sup>
                    </m:sSup>
                  </m:oMath>
                </a14:m>
                <a:r>
                  <a:rPr lang="en-US" altLang="ko-KR" sz="1600" dirty="0">
                    <a:solidFill>
                      <a:srgbClr val="000000"/>
                    </a:solidFill>
                    <a:latin typeface="Helvetica" panose="020B0604020202020204" pitchFamily="34" charset="0"/>
                  </a:rPr>
                  <a:t>.</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200" b="0" i="0" dirty="0">
                  <a:solidFill>
                    <a:srgbClr val="000000"/>
                  </a:solidFill>
                  <a:effectLst/>
                  <a:latin typeface="Helvetica" panose="020B0604020202020204" pitchFamily="34" charset="0"/>
                </a:endParaRPr>
              </a:p>
            </p:txBody>
          </p:sp>
        </mc:Choice>
        <mc:Fallback xmlns="">
          <p:sp>
            <p:nvSpPr>
              <p:cNvPr id="12" name="내용 개체 틀 4">
                <a:extLst>
                  <a:ext uri="{FF2B5EF4-FFF2-40B4-BE49-F238E27FC236}">
                    <a16:creationId xmlns:a16="http://schemas.microsoft.com/office/drawing/2014/main" id="{72B55F7E-2C63-44AA-A40B-5702C4322A4C}"/>
                  </a:ext>
                </a:extLst>
              </p:cNvPr>
              <p:cNvSpPr txBox="1">
                <a:spLocks noRot="1" noChangeAspect="1" noMove="1" noResize="1" noEditPoints="1" noAdjustHandles="1" noChangeArrowheads="1" noChangeShapeType="1" noTextEdit="1"/>
              </p:cNvSpPr>
              <p:nvPr/>
            </p:nvSpPr>
            <p:spPr>
              <a:xfrm>
                <a:off x="166688" y="760457"/>
                <a:ext cx="11841162" cy="5782955"/>
              </a:xfrm>
              <a:prstGeom prst="rect">
                <a:avLst/>
              </a:prstGeom>
              <a:blipFill>
                <a:blip r:embed="rId2"/>
                <a:stretch>
                  <a:fillRect l="-206" t="-738" r="-566"/>
                </a:stretch>
              </a:blipFill>
            </p:spPr>
            <p:txBody>
              <a:bodyPr/>
              <a:lstStyle/>
              <a:p>
                <a:r>
                  <a:rPr lang="ko-KR" altLang="en-US">
                    <a:noFill/>
                  </a:rPr>
                  <a:t> </a:t>
                </a:r>
              </a:p>
            </p:txBody>
          </p:sp>
        </mc:Fallback>
      </mc:AlternateContent>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1" y="6431729"/>
            <a:ext cx="434313" cy="111684"/>
          </a:xfrm>
        </p:spPr>
        <p:txBody>
          <a:bodyPr/>
          <a:lstStyle/>
          <a:p>
            <a:fld id="{E404A0BA-372D-4ACC-886D-03471C3DC61A}" type="slidenum">
              <a:rPr lang="ko-KR" altLang="en-US" smtClean="0"/>
              <a:t>23</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Chosen Model to Verify Performance Degradation/Enhancement</a:t>
            </a:r>
            <a:endParaRPr lang="ko-KR" altLang="en-US" dirty="0">
              <a:solidFill>
                <a:schemeClr val="tx1"/>
              </a:solidFill>
            </a:endParaRPr>
          </a:p>
        </p:txBody>
      </p:sp>
    </p:spTree>
    <p:extLst>
      <p:ext uri="{BB962C8B-B14F-4D97-AF65-F5344CB8AC3E}">
        <p14:creationId xmlns:p14="http://schemas.microsoft.com/office/powerpoint/2010/main" val="2640828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200" b="0" i="0" dirty="0">
              <a:solidFill>
                <a:srgbClr val="000000"/>
              </a:solidFill>
              <a:effectLst/>
              <a:latin typeface="Helvetica" panose="020B0604020202020204" pitchFamily="34" charset="0"/>
            </a:endParaRPr>
          </a:p>
        </p:txBody>
      </p:sp>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1" y="6431729"/>
            <a:ext cx="434313" cy="111684"/>
          </a:xfrm>
        </p:spPr>
        <p:txBody>
          <a:bodyPr/>
          <a:lstStyle/>
          <a:p>
            <a:fld id="{E404A0BA-372D-4ACC-886D-03471C3DC61A}" type="slidenum">
              <a:rPr lang="ko-KR" altLang="en-US" smtClean="0"/>
              <a:t>24</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Chosen Model to Verify Performance Degradation/Enhancement</a:t>
            </a:r>
            <a:endParaRPr lang="ko-KR" altLang="en-US" dirty="0">
              <a:solidFill>
                <a:schemeClr val="tx1"/>
              </a:solidFill>
            </a:endParaRPr>
          </a:p>
        </p:txBody>
      </p:sp>
      <p:pic>
        <p:nvPicPr>
          <p:cNvPr id="3" name="그림 2">
            <a:extLst>
              <a:ext uri="{FF2B5EF4-FFF2-40B4-BE49-F238E27FC236}">
                <a16:creationId xmlns:a16="http://schemas.microsoft.com/office/drawing/2014/main" id="{A44D3DA7-FDBA-457F-9BA3-9D99ACF93EEA}"/>
              </a:ext>
            </a:extLst>
          </p:cNvPr>
          <p:cNvPicPr>
            <a:picLocks noChangeAspect="1"/>
          </p:cNvPicPr>
          <p:nvPr/>
        </p:nvPicPr>
        <p:blipFill>
          <a:blip r:embed="rId2"/>
          <a:stretch>
            <a:fillRect/>
          </a:stretch>
        </p:blipFill>
        <p:spPr>
          <a:xfrm>
            <a:off x="536367" y="2060364"/>
            <a:ext cx="5321964" cy="2902890"/>
          </a:xfrm>
          <a:prstGeom prst="rect">
            <a:avLst/>
          </a:prstGeom>
        </p:spPr>
      </p:pic>
      <p:pic>
        <p:nvPicPr>
          <p:cNvPr id="5" name="그림 4">
            <a:extLst>
              <a:ext uri="{FF2B5EF4-FFF2-40B4-BE49-F238E27FC236}">
                <a16:creationId xmlns:a16="http://schemas.microsoft.com/office/drawing/2014/main" id="{39B1F4EC-305A-4657-A24E-DED7DB1E97C2}"/>
              </a:ext>
            </a:extLst>
          </p:cNvPr>
          <p:cNvPicPr>
            <a:picLocks noChangeAspect="1"/>
          </p:cNvPicPr>
          <p:nvPr/>
        </p:nvPicPr>
        <p:blipFill>
          <a:blip r:embed="rId3"/>
          <a:stretch>
            <a:fillRect/>
          </a:stretch>
        </p:blipFill>
        <p:spPr>
          <a:xfrm>
            <a:off x="6292644" y="2036197"/>
            <a:ext cx="5210162" cy="2927057"/>
          </a:xfrm>
          <a:prstGeom prst="rect">
            <a:avLst/>
          </a:prstGeom>
        </p:spPr>
      </p:pic>
      <p:sp>
        <p:nvSpPr>
          <p:cNvPr id="8" name="TextBox 7">
            <a:extLst>
              <a:ext uri="{FF2B5EF4-FFF2-40B4-BE49-F238E27FC236}">
                <a16:creationId xmlns:a16="http://schemas.microsoft.com/office/drawing/2014/main" id="{51659B01-A5A8-4BBC-A424-2C7737DDC87B}"/>
              </a:ext>
            </a:extLst>
          </p:cNvPr>
          <p:cNvSpPr txBox="1"/>
          <p:nvPr/>
        </p:nvSpPr>
        <p:spPr>
          <a:xfrm>
            <a:off x="2834188" y="4963254"/>
            <a:ext cx="3775587" cy="369332"/>
          </a:xfrm>
          <a:prstGeom prst="rect">
            <a:avLst/>
          </a:prstGeom>
          <a:noFill/>
        </p:spPr>
        <p:txBody>
          <a:bodyPr wrap="square" rtlCol="0">
            <a:spAutoFit/>
          </a:bodyPr>
          <a:lstStyle/>
          <a:p>
            <a:r>
              <a:rPr lang="en-US" altLang="ko-KR" dirty="0"/>
              <a:t>ASAP</a:t>
            </a:r>
            <a:endParaRPr lang="ko-KR" altLang="en-US" dirty="0"/>
          </a:p>
        </p:txBody>
      </p:sp>
      <p:sp>
        <p:nvSpPr>
          <p:cNvPr id="11" name="TextBox 10">
            <a:extLst>
              <a:ext uri="{FF2B5EF4-FFF2-40B4-BE49-F238E27FC236}">
                <a16:creationId xmlns:a16="http://schemas.microsoft.com/office/drawing/2014/main" id="{0D7319CE-A794-4E32-BF65-D584D7A2B32E}"/>
              </a:ext>
            </a:extLst>
          </p:cNvPr>
          <p:cNvSpPr txBox="1"/>
          <p:nvPr/>
        </p:nvSpPr>
        <p:spPr>
          <a:xfrm>
            <a:off x="8416413" y="4996253"/>
            <a:ext cx="3775587" cy="369332"/>
          </a:xfrm>
          <a:prstGeom prst="rect">
            <a:avLst/>
          </a:prstGeom>
          <a:noFill/>
        </p:spPr>
        <p:txBody>
          <a:bodyPr wrap="square" rtlCol="0">
            <a:spAutoFit/>
          </a:bodyPr>
          <a:lstStyle/>
          <a:p>
            <a:r>
              <a:rPr lang="en-US" altLang="ko-KR" dirty="0"/>
              <a:t>RASAP</a:t>
            </a:r>
            <a:endParaRPr lang="ko-KR" altLang="en-US" dirty="0"/>
          </a:p>
        </p:txBody>
      </p:sp>
      <p:sp>
        <p:nvSpPr>
          <p:cNvPr id="14" name="내용 개체 틀 4">
            <a:extLst>
              <a:ext uri="{FF2B5EF4-FFF2-40B4-BE49-F238E27FC236}">
                <a16:creationId xmlns:a16="http://schemas.microsoft.com/office/drawing/2014/main" id="{EE163C89-E598-40A8-A0D6-021DA916B19B}"/>
              </a:ext>
            </a:extLst>
          </p:cNvPr>
          <p:cNvSpPr txBox="1">
            <a:spLocks/>
          </p:cNvSpPr>
          <p:nvPr/>
        </p:nvSpPr>
        <p:spPr>
          <a:xfrm>
            <a:off x="372063" y="1075045"/>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rgbClr val="000000"/>
                </a:solidFill>
                <a:latin typeface="Helvetica" panose="020B0604020202020204" pitchFamily="34" charset="0"/>
              </a:rPr>
              <a:t>K=1 </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Cf). Top layer in RASAP places shared activations in right place, and hence computes activations efficiently.</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200" b="0" i="0" dirty="0">
              <a:solidFill>
                <a:srgbClr val="000000"/>
              </a:solidFill>
              <a:effectLst/>
              <a:latin typeface="Helvetica" panose="020B0604020202020204" pitchFamily="34" charset="0"/>
            </a:endParaRPr>
          </a:p>
        </p:txBody>
      </p:sp>
    </p:spTree>
    <p:extLst>
      <p:ext uri="{BB962C8B-B14F-4D97-AF65-F5344CB8AC3E}">
        <p14:creationId xmlns:p14="http://schemas.microsoft.com/office/powerpoint/2010/main" val="64169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200" b="0" i="0" dirty="0">
              <a:solidFill>
                <a:srgbClr val="000000"/>
              </a:solidFill>
              <a:effectLst/>
              <a:latin typeface="Helvetica" panose="020B0604020202020204" pitchFamily="34" charset="0"/>
            </a:endParaRPr>
          </a:p>
        </p:txBody>
      </p:sp>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1" y="6431729"/>
            <a:ext cx="434313" cy="111684"/>
          </a:xfrm>
        </p:spPr>
        <p:txBody>
          <a:bodyPr/>
          <a:lstStyle/>
          <a:p>
            <a:fld id="{E404A0BA-372D-4ACC-886D-03471C3DC61A}" type="slidenum">
              <a:rPr lang="ko-KR" altLang="en-US" smtClean="0"/>
              <a:t>25</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Chosen Model to Verify Performance Degradation/Enhancement</a:t>
            </a:r>
            <a:endParaRPr lang="ko-KR" altLang="en-US" dirty="0">
              <a:solidFill>
                <a:schemeClr val="tx1"/>
              </a:solidFill>
            </a:endParaRPr>
          </a:p>
        </p:txBody>
      </p:sp>
      <p:sp>
        <p:nvSpPr>
          <p:cNvPr id="8" name="TextBox 7">
            <a:extLst>
              <a:ext uri="{FF2B5EF4-FFF2-40B4-BE49-F238E27FC236}">
                <a16:creationId xmlns:a16="http://schemas.microsoft.com/office/drawing/2014/main" id="{51659B01-A5A8-4BBC-A424-2C7737DDC87B}"/>
              </a:ext>
            </a:extLst>
          </p:cNvPr>
          <p:cNvSpPr txBox="1"/>
          <p:nvPr/>
        </p:nvSpPr>
        <p:spPr>
          <a:xfrm>
            <a:off x="2517057" y="5362586"/>
            <a:ext cx="3775587" cy="369332"/>
          </a:xfrm>
          <a:prstGeom prst="rect">
            <a:avLst/>
          </a:prstGeom>
          <a:noFill/>
        </p:spPr>
        <p:txBody>
          <a:bodyPr wrap="square" rtlCol="0">
            <a:spAutoFit/>
          </a:bodyPr>
          <a:lstStyle/>
          <a:p>
            <a:r>
              <a:rPr lang="en-US" altLang="ko-KR" dirty="0"/>
              <a:t>ASAP</a:t>
            </a:r>
            <a:endParaRPr lang="ko-KR" altLang="en-US" dirty="0"/>
          </a:p>
        </p:txBody>
      </p:sp>
      <p:sp>
        <p:nvSpPr>
          <p:cNvPr id="11" name="TextBox 10">
            <a:extLst>
              <a:ext uri="{FF2B5EF4-FFF2-40B4-BE49-F238E27FC236}">
                <a16:creationId xmlns:a16="http://schemas.microsoft.com/office/drawing/2014/main" id="{0D7319CE-A794-4E32-BF65-D584D7A2B32E}"/>
              </a:ext>
            </a:extLst>
          </p:cNvPr>
          <p:cNvSpPr txBox="1"/>
          <p:nvPr/>
        </p:nvSpPr>
        <p:spPr>
          <a:xfrm>
            <a:off x="8670938" y="5353664"/>
            <a:ext cx="3775587" cy="369332"/>
          </a:xfrm>
          <a:prstGeom prst="rect">
            <a:avLst/>
          </a:prstGeom>
          <a:noFill/>
        </p:spPr>
        <p:txBody>
          <a:bodyPr wrap="square" rtlCol="0">
            <a:spAutoFit/>
          </a:bodyPr>
          <a:lstStyle/>
          <a:p>
            <a:r>
              <a:rPr lang="en-US" altLang="ko-KR" dirty="0"/>
              <a:t>RASAP</a:t>
            </a:r>
            <a:endParaRPr lang="ko-KR" altLang="en-US" dirty="0"/>
          </a:p>
        </p:txBody>
      </p:sp>
      <p:pic>
        <p:nvPicPr>
          <p:cNvPr id="9" name="그림 8">
            <a:extLst>
              <a:ext uri="{FF2B5EF4-FFF2-40B4-BE49-F238E27FC236}">
                <a16:creationId xmlns:a16="http://schemas.microsoft.com/office/drawing/2014/main" id="{58874490-1D88-4C98-8D69-25EAA6DF06CD}"/>
              </a:ext>
            </a:extLst>
          </p:cNvPr>
          <p:cNvPicPr>
            <a:picLocks noChangeAspect="1"/>
          </p:cNvPicPr>
          <p:nvPr/>
        </p:nvPicPr>
        <p:blipFill>
          <a:blip r:embed="rId2"/>
          <a:stretch>
            <a:fillRect/>
          </a:stretch>
        </p:blipFill>
        <p:spPr>
          <a:xfrm>
            <a:off x="279993" y="1504336"/>
            <a:ext cx="5439364" cy="3785420"/>
          </a:xfrm>
          <a:prstGeom prst="rect">
            <a:avLst/>
          </a:prstGeom>
        </p:spPr>
      </p:pic>
      <p:sp>
        <p:nvSpPr>
          <p:cNvPr id="13" name="내용 개체 틀 4">
            <a:extLst>
              <a:ext uri="{FF2B5EF4-FFF2-40B4-BE49-F238E27FC236}">
                <a16:creationId xmlns:a16="http://schemas.microsoft.com/office/drawing/2014/main" id="{55A5F9BB-6BA5-46C0-B880-972A89F8AA9F}"/>
              </a:ext>
            </a:extLst>
          </p:cNvPr>
          <p:cNvSpPr txBox="1">
            <a:spLocks/>
          </p:cNvSpPr>
          <p:nvPr/>
        </p:nvSpPr>
        <p:spPr>
          <a:xfrm>
            <a:off x="543330" y="1075045"/>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rgbClr val="000000"/>
                </a:solidFill>
                <a:latin typeface="Helvetica" panose="020B0604020202020204" pitchFamily="34" charset="0"/>
              </a:rPr>
              <a:t>K=2 </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200" b="0" i="0" dirty="0">
              <a:solidFill>
                <a:srgbClr val="000000"/>
              </a:solidFill>
              <a:effectLst/>
              <a:latin typeface="Helvetica" panose="020B0604020202020204" pitchFamily="34" charset="0"/>
            </a:endParaRPr>
          </a:p>
        </p:txBody>
      </p:sp>
      <p:pic>
        <p:nvPicPr>
          <p:cNvPr id="3" name="그림 2">
            <a:extLst>
              <a:ext uri="{FF2B5EF4-FFF2-40B4-BE49-F238E27FC236}">
                <a16:creationId xmlns:a16="http://schemas.microsoft.com/office/drawing/2014/main" id="{6E5DBA1B-BC55-43C9-A190-602464B7DB1F}"/>
              </a:ext>
            </a:extLst>
          </p:cNvPr>
          <p:cNvPicPr>
            <a:picLocks noChangeAspect="1"/>
          </p:cNvPicPr>
          <p:nvPr/>
        </p:nvPicPr>
        <p:blipFill>
          <a:blip r:embed="rId3"/>
          <a:stretch>
            <a:fillRect/>
          </a:stretch>
        </p:blipFill>
        <p:spPr>
          <a:xfrm>
            <a:off x="6292644" y="1504336"/>
            <a:ext cx="5512146" cy="3785420"/>
          </a:xfrm>
          <a:prstGeom prst="rect">
            <a:avLst/>
          </a:prstGeom>
        </p:spPr>
      </p:pic>
    </p:spTree>
    <p:extLst>
      <p:ext uri="{BB962C8B-B14F-4D97-AF65-F5344CB8AC3E}">
        <p14:creationId xmlns:p14="http://schemas.microsoft.com/office/powerpoint/2010/main" val="3354002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200" b="0" i="0" dirty="0">
              <a:solidFill>
                <a:srgbClr val="000000"/>
              </a:solidFill>
              <a:effectLst/>
              <a:latin typeface="Helvetica" panose="020B0604020202020204" pitchFamily="34" charset="0"/>
            </a:endParaRPr>
          </a:p>
        </p:txBody>
      </p:sp>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2" y="6431728"/>
            <a:ext cx="258588" cy="241025"/>
          </a:xfrm>
        </p:spPr>
        <p:txBody>
          <a:bodyPr/>
          <a:lstStyle/>
          <a:p>
            <a:fld id="{E404A0BA-372D-4ACC-886D-03471C3DC61A}" type="slidenum">
              <a:rPr lang="ko-KR" altLang="en-US" smtClean="0"/>
              <a:t>26</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CIFAR 10 (</a:t>
            </a:r>
            <a:r>
              <a:rPr lang="en-US" altLang="ko-KR" dirty="0" err="1">
                <a:solidFill>
                  <a:schemeClr val="tx1"/>
                </a:solidFill>
              </a:rPr>
              <a:t>lr</a:t>
            </a:r>
            <a:r>
              <a:rPr lang="en-US" altLang="ko-KR" dirty="0">
                <a:solidFill>
                  <a:schemeClr val="tx1"/>
                </a:solidFill>
              </a:rPr>
              <a:t>=0.03)</a:t>
            </a:r>
            <a:endParaRPr lang="ko-KR" altLang="en-US" dirty="0">
              <a:solidFill>
                <a:schemeClr val="tx1"/>
              </a:solidFill>
            </a:endParaRPr>
          </a:p>
        </p:txBody>
      </p:sp>
      <p:sp>
        <p:nvSpPr>
          <p:cNvPr id="2" name="TextBox 1">
            <a:extLst>
              <a:ext uri="{FF2B5EF4-FFF2-40B4-BE49-F238E27FC236}">
                <a16:creationId xmlns:a16="http://schemas.microsoft.com/office/drawing/2014/main" id="{A4EDBF00-2389-4264-BD74-D87611ED20A0}"/>
              </a:ext>
            </a:extLst>
          </p:cNvPr>
          <p:cNvSpPr txBox="1"/>
          <p:nvPr/>
        </p:nvSpPr>
        <p:spPr>
          <a:xfrm>
            <a:off x="1553329" y="5041244"/>
            <a:ext cx="4311559" cy="923330"/>
          </a:xfrm>
          <a:prstGeom prst="rect">
            <a:avLst/>
          </a:prstGeom>
          <a:noFill/>
        </p:spPr>
        <p:txBody>
          <a:bodyPr wrap="square" rtlCol="0">
            <a:spAutoFit/>
          </a:bodyPr>
          <a:lstStyle/>
          <a:p>
            <a:pPr marL="285750" indent="-285750">
              <a:buFont typeface="Wingdings" panose="05000000000000000000" pitchFamily="2" charset="2"/>
              <a:buChar char="§"/>
            </a:pPr>
            <a:r>
              <a:rPr lang="en-US" altLang="ko-KR" dirty="0"/>
              <a:t>Best</a:t>
            </a:r>
            <a:r>
              <a:rPr lang="ko-KR" altLang="en-US" dirty="0"/>
              <a:t> </a:t>
            </a:r>
            <a:r>
              <a:rPr lang="en-US" altLang="ko-KR" dirty="0"/>
              <a:t>Accuracy (on Test dataset)</a:t>
            </a:r>
          </a:p>
          <a:p>
            <a:pPr marL="285750" indent="-285750">
              <a:buFont typeface="Wingdings" panose="05000000000000000000" pitchFamily="2" charset="2"/>
              <a:buChar char="§"/>
            </a:pPr>
            <a:r>
              <a:rPr lang="en-US" altLang="ko-KR" dirty="0"/>
              <a:t>ASAP: 71.42% (Epoch 196)</a:t>
            </a:r>
          </a:p>
          <a:p>
            <a:pPr marL="285750" indent="-285750">
              <a:buFont typeface="Wingdings" panose="05000000000000000000" pitchFamily="2" charset="2"/>
              <a:buChar char="§"/>
            </a:pPr>
            <a:r>
              <a:rPr lang="en-US" altLang="ko-KR" dirty="0"/>
              <a:t>Reverse: 69.98% (Epoch 197)</a:t>
            </a:r>
            <a:endParaRPr lang="ko-KR" altLang="en-US" dirty="0"/>
          </a:p>
        </p:txBody>
      </p:sp>
      <p:sp>
        <p:nvSpPr>
          <p:cNvPr id="8" name="TextBox 7">
            <a:extLst>
              <a:ext uri="{FF2B5EF4-FFF2-40B4-BE49-F238E27FC236}">
                <a16:creationId xmlns:a16="http://schemas.microsoft.com/office/drawing/2014/main" id="{349D0B3D-35B1-4FA9-9D15-74DA63C1B8EE}"/>
              </a:ext>
            </a:extLst>
          </p:cNvPr>
          <p:cNvSpPr txBox="1"/>
          <p:nvPr/>
        </p:nvSpPr>
        <p:spPr>
          <a:xfrm>
            <a:off x="7486673" y="5041244"/>
            <a:ext cx="3410043" cy="923330"/>
          </a:xfrm>
          <a:prstGeom prst="rect">
            <a:avLst/>
          </a:prstGeom>
          <a:noFill/>
        </p:spPr>
        <p:txBody>
          <a:bodyPr wrap="square" rtlCol="0">
            <a:spAutoFit/>
          </a:bodyPr>
          <a:lstStyle/>
          <a:p>
            <a:pPr marL="285750" indent="-285750">
              <a:buFont typeface="Wingdings" panose="05000000000000000000" pitchFamily="2" charset="2"/>
              <a:buChar char="§"/>
            </a:pPr>
            <a:r>
              <a:rPr lang="en-US" altLang="ko-KR" dirty="0"/>
              <a:t>Best</a:t>
            </a:r>
            <a:r>
              <a:rPr lang="ko-KR" altLang="en-US" dirty="0"/>
              <a:t> </a:t>
            </a:r>
            <a:r>
              <a:rPr lang="en-US" altLang="ko-KR" dirty="0"/>
              <a:t>Loss (on Test dataset)</a:t>
            </a:r>
          </a:p>
          <a:p>
            <a:pPr marL="285750" indent="-285750">
              <a:buFont typeface="Wingdings" panose="05000000000000000000" pitchFamily="2" charset="2"/>
              <a:buChar char="§"/>
            </a:pPr>
            <a:r>
              <a:rPr lang="en-US" altLang="ko-KR" dirty="0"/>
              <a:t>ASAP: 82.54 (Epoch 198)</a:t>
            </a:r>
          </a:p>
          <a:p>
            <a:pPr marL="285750" indent="-285750">
              <a:buFont typeface="Wingdings" panose="05000000000000000000" pitchFamily="2" charset="2"/>
              <a:buChar char="§"/>
            </a:pPr>
            <a:r>
              <a:rPr lang="en-US" altLang="ko-KR" dirty="0"/>
              <a:t>Reverse: 88.72 (Epoch 196)</a:t>
            </a:r>
            <a:endParaRPr lang="ko-KR" altLang="en-US" dirty="0"/>
          </a:p>
        </p:txBody>
      </p:sp>
      <p:pic>
        <p:nvPicPr>
          <p:cNvPr id="9" name="그림 8">
            <a:extLst>
              <a:ext uri="{FF2B5EF4-FFF2-40B4-BE49-F238E27FC236}">
                <a16:creationId xmlns:a16="http://schemas.microsoft.com/office/drawing/2014/main" id="{81B2F9C1-F529-482B-BEC2-A1796FC9532A}"/>
              </a:ext>
            </a:extLst>
          </p:cNvPr>
          <p:cNvPicPr>
            <a:picLocks noChangeAspect="1"/>
          </p:cNvPicPr>
          <p:nvPr/>
        </p:nvPicPr>
        <p:blipFill>
          <a:blip r:embed="rId2"/>
          <a:stretch>
            <a:fillRect/>
          </a:stretch>
        </p:blipFill>
        <p:spPr>
          <a:xfrm>
            <a:off x="570271" y="772254"/>
            <a:ext cx="5288061" cy="4139649"/>
          </a:xfrm>
          <a:prstGeom prst="rect">
            <a:avLst/>
          </a:prstGeom>
        </p:spPr>
      </p:pic>
      <p:pic>
        <p:nvPicPr>
          <p:cNvPr id="11" name="그림 10">
            <a:extLst>
              <a:ext uri="{FF2B5EF4-FFF2-40B4-BE49-F238E27FC236}">
                <a16:creationId xmlns:a16="http://schemas.microsoft.com/office/drawing/2014/main" id="{DBA5E0A7-771C-412F-B643-7ECE14EEAB27}"/>
              </a:ext>
            </a:extLst>
          </p:cNvPr>
          <p:cNvPicPr>
            <a:picLocks noChangeAspect="1"/>
          </p:cNvPicPr>
          <p:nvPr/>
        </p:nvPicPr>
        <p:blipFill>
          <a:blip r:embed="rId3"/>
          <a:stretch>
            <a:fillRect/>
          </a:stretch>
        </p:blipFill>
        <p:spPr>
          <a:xfrm>
            <a:off x="6261915" y="906343"/>
            <a:ext cx="5300906" cy="4014524"/>
          </a:xfrm>
          <a:prstGeom prst="rect">
            <a:avLst/>
          </a:prstGeom>
        </p:spPr>
      </p:pic>
    </p:spTree>
    <p:extLst>
      <p:ext uri="{BB962C8B-B14F-4D97-AF65-F5344CB8AC3E}">
        <p14:creationId xmlns:p14="http://schemas.microsoft.com/office/powerpoint/2010/main" val="455107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200" b="0" i="0" dirty="0">
              <a:solidFill>
                <a:srgbClr val="000000"/>
              </a:solidFill>
              <a:effectLst/>
              <a:latin typeface="Helvetica" panose="020B0604020202020204" pitchFamily="34" charset="0"/>
            </a:endParaRPr>
          </a:p>
        </p:txBody>
      </p:sp>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2" y="6431728"/>
            <a:ext cx="258588" cy="241025"/>
          </a:xfrm>
        </p:spPr>
        <p:txBody>
          <a:bodyPr/>
          <a:lstStyle/>
          <a:p>
            <a:fld id="{E404A0BA-372D-4ACC-886D-03471C3DC61A}" type="slidenum">
              <a:rPr lang="ko-KR" altLang="en-US" smtClean="0"/>
              <a:t>27</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CIFAR 10 (Best </a:t>
            </a:r>
            <a:r>
              <a:rPr lang="en-US" altLang="ko-KR" dirty="0" err="1">
                <a:solidFill>
                  <a:schemeClr val="tx1"/>
                </a:solidFill>
              </a:rPr>
              <a:t>lr</a:t>
            </a:r>
            <a:r>
              <a:rPr lang="en-US" altLang="ko-KR" dirty="0">
                <a:solidFill>
                  <a:schemeClr val="tx1"/>
                </a:solidFill>
              </a:rPr>
              <a:t>=0.0001)</a:t>
            </a:r>
            <a:endParaRPr lang="ko-KR" altLang="en-US" dirty="0">
              <a:solidFill>
                <a:schemeClr val="tx1"/>
              </a:solidFill>
            </a:endParaRPr>
          </a:p>
        </p:txBody>
      </p:sp>
      <p:sp>
        <p:nvSpPr>
          <p:cNvPr id="2" name="TextBox 1">
            <a:extLst>
              <a:ext uri="{FF2B5EF4-FFF2-40B4-BE49-F238E27FC236}">
                <a16:creationId xmlns:a16="http://schemas.microsoft.com/office/drawing/2014/main" id="{A4EDBF00-2389-4264-BD74-D87611ED20A0}"/>
              </a:ext>
            </a:extLst>
          </p:cNvPr>
          <p:cNvSpPr txBox="1"/>
          <p:nvPr/>
        </p:nvSpPr>
        <p:spPr>
          <a:xfrm>
            <a:off x="1553329" y="5041244"/>
            <a:ext cx="4311559" cy="923330"/>
          </a:xfrm>
          <a:prstGeom prst="rect">
            <a:avLst/>
          </a:prstGeom>
          <a:noFill/>
        </p:spPr>
        <p:txBody>
          <a:bodyPr wrap="square" rtlCol="0">
            <a:spAutoFit/>
          </a:bodyPr>
          <a:lstStyle/>
          <a:p>
            <a:pPr marL="285750" indent="-285750">
              <a:buFont typeface="Wingdings" panose="05000000000000000000" pitchFamily="2" charset="2"/>
              <a:buChar char="§"/>
            </a:pPr>
            <a:r>
              <a:rPr lang="en-US" altLang="ko-KR" dirty="0"/>
              <a:t>Best</a:t>
            </a:r>
            <a:r>
              <a:rPr lang="ko-KR" altLang="en-US" dirty="0"/>
              <a:t> </a:t>
            </a:r>
            <a:r>
              <a:rPr lang="en-US" altLang="ko-KR" dirty="0"/>
              <a:t>Accuracy (on Test dataset)</a:t>
            </a:r>
          </a:p>
          <a:p>
            <a:pPr marL="285750" indent="-285750">
              <a:buFont typeface="Wingdings" panose="05000000000000000000" pitchFamily="2" charset="2"/>
              <a:buChar char="§"/>
            </a:pPr>
            <a:r>
              <a:rPr lang="en-US" altLang="ko-KR" dirty="0"/>
              <a:t>ASAP: 72.64% (Epoch 168)</a:t>
            </a:r>
          </a:p>
          <a:p>
            <a:pPr marL="285750" indent="-285750">
              <a:buFont typeface="Wingdings" panose="05000000000000000000" pitchFamily="2" charset="2"/>
              <a:buChar char="§"/>
            </a:pPr>
            <a:r>
              <a:rPr lang="en-US" altLang="ko-KR" dirty="0"/>
              <a:t>Reverse: 71.58% (Epoch 167)</a:t>
            </a:r>
            <a:endParaRPr lang="ko-KR" altLang="en-US" dirty="0"/>
          </a:p>
        </p:txBody>
      </p:sp>
      <p:sp>
        <p:nvSpPr>
          <p:cNvPr id="8" name="TextBox 7">
            <a:extLst>
              <a:ext uri="{FF2B5EF4-FFF2-40B4-BE49-F238E27FC236}">
                <a16:creationId xmlns:a16="http://schemas.microsoft.com/office/drawing/2014/main" id="{349D0B3D-35B1-4FA9-9D15-74DA63C1B8EE}"/>
              </a:ext>
            </a:extLst>
          </p:cNvPr>
          <p:cNvSpPr txBox="1"/>
          <p:nvPr/>
        </p:nvSpPr>
        <p:spPr>
          <a:xfrm>
            <a:off x="7486673" y="5041244"/>
            <a:ext cx="3410043" cy="923330"/>
          </a:xfrm>
          <a:prstGeom prst="rect">
            <a:avLst/>
          </a:prstGeom>
          <a:noFill/>
        </p:spPr>
        <p:txBody>
          <a:bodyPr wrap="square" rtlCol="0">
            <a:spAutoFit/>
          </a:bodyPr>
          <a:lstStyle/>
          <a:p>
            <a:pPr marL="285750" indent="-285750">
              <a:buFont typeface="Wingdings" panose="05000000000000000000" pitchFamily="2" charset="2"/>
              <a:buChar char="§"/>
            </a:pPr>
            <a:r>
              <a:rPr lang="en-US" altLang="ko-KR" dirty="0"/>
              <a:t>Best</a:t>
            </a:r>
            <a:r>
              <a:rPr lang="ko-KR" altLang="en-US" dirty="0"/>
              <a:t> </a:t>
            </a:r>
            <a:r>
              <a:rPr lang="en-US" altLang="ko-KR" dirty="0"/>
              <a:t>Loss (on Test dataset)</a:t>
            </a:r>
          </a:p>
          <a:p>
            <a:pPr marL="285750" indent="-285750">
              <a:buFont typeface="Wingdings" panose="05000000000000000000" pitchFamily="2" charset="2"/>
              <a:buChar char="§"/>
            </a:pPr>
            <a:r>
              <a:rPr lang="en-US" altLang="ko-KR" dirty="0"/>
              <a:t>ASAP: 82.92 (Epoch 193)</a:t>
            </a:r>
          </a:p>
          <a:p>
            <a:pPr marL="285750" indent="-285750">
              <a:buFont typeface="Wingdings" panose="05000000000000000000" pitchFamily="2" charset="2"/>
              <a:buChar char="§"/>
            </a:pPr>
            <a:r>
              <a:rPr lang="en-US" altLang="ko-KR" dirty="0"/>
              <a:t>Reverse: 86.72 (Epoch 173)</a:t>
            </a:r>
            <a:endParaRPr lang="ko-KR" altLang="en-US" dirty="0"/>
          </a:p>
        </p:txBody>
      </p:sp>
      <p:pic>
        <p:nvPicPr>
          <p:cNvPr id="9" name="그림 8">
            <a:extLst>
              <a:ext uri="{FF2B5EF4-FFF2-40B4-BE49-F238E27FC236}">
                <a16:creationId xmlns:a16="http://schemas.microsoft.com/office/drawing/2014/main" id="{D9330ABF-EB2D-421A-9A83-292AE1738617}"/>
              </a:ext>
            </a:extLst>
          </p:cNvPr>
          <p:cNvPicPr>
            <a:picLocks noChangeAspect="1"/>
          </p:cNvPicPr>
          <p:nvPr/>
        </p:nvPicPr>
        <p:blipFill>
          <a:blip r:embed="rId2"/>
          <a:stretch>
            <a:fillRect/>
          </a:stretch>
        </p:blipFill>
        <p:spPr>
          <a:xfrm>
            <a:off x="506503" y="596468"/>
            <a:ext cx="5741687" cy="4453220"/>
          </a:xfrm>
          <a:prstGeom prst="rect">
            <a:avLst/>
          </a:prstGeom>
        </p:spPr>
      </p:pic>
      <p:pic>
        <p:nvPicPr>
          <p:cNvPr id="11" name="그림 10">
            <a:extLst>
              <a:ext uri="{FF2B5EF4-FFF2-40B4-BE49-F238E27FC236}">
                <a16:creationId xmlns:a16="http://schemas.microsoft.com/office/drawing/2014/main" id="{379D8F4B-2328-44BE-A173-B38C7357C902}"/>
              </a:ext>
            </a:extLst>
          </p:cNvPr>
          <p:cNvPicPr>
            <a:picLocks noChangeAspect="1"/>
          </p:cNvPicPr>
          <p:nvPr/>
        </p:nvPicPr>
        <p:blipFill>
          <a:blip r:embed="rId3"/>
          <a:stretch>
            <a:fillRect/>
          </a:stretch>
        </p:blipFill>
        <p:spPr>
          <a:xfrm>
            <a:off x="6472396" y="724969"/>
            <a:ext cx="5438595" cy="4186934"/>
          </a:xfrm>
          <a:prstGeom prst="rect">
            <a:avLst/>
          </a:prstGeom>
        </p:spPr>
      </p:pic>
    </p:spTree>
    <p:extLst>
      <p:ext uri="{BB962C8B-B14F-4D97-AF65-F5344CB8AC3E}">
        <p14:creationId xmlns:p14="http://schemas.microsoft.com/office/powerpoint/2010/main" val="1395341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200" b="0" i="0" dirty="0">
              <a:solidFill>
                <a:srgbClr val="000000"/>
              </a:solidFill>
              <a:effectLst/>
              <a:latin typeface="Helvetica" panose="020B0604020202020204" pitchFamily="34" charset="0"/>
            </a:endParaRPr>
          </a:p>
        </p:txBody>
      </p:sp>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1" y="6431729"/>
            <a:ext cx="491865" cy="118158"/>
          </a:xfrm>
        </p:spPr>
        <p:txBody>
          <a:bodyPr/>
          <a:lstStyle/>
          <a:p>
            <a:fld id="{E404A0BA-372D-4ACC-886D-03471C3DC61A}" type="slidenum">
              <a:rPr lang="ko-KR" altLang="en-US" smtClean="0"/>
              <a:t>28</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CIFAR 10 (</a:t>
            </a:r>
            <a:r>
              <a:rPr lang="en-US" altLang="ko-KR" dirty="0" err="1">
                <a:solidFill>
                  <a:schemeClr val="tx1"/>
                </a:solidFill>
              </a:rPr>
              <a:t>lr</a:t>
            </a:r>
            <a:r>
              <a:rPr lang="en-US" altLang="ko-KR" dirty="0">
                <a:solidFill>
                  <a:schemeClr val="tx1"/>
                </a:solidFill>
              </a:rPr>
              <a:t>=0.0001) k=2</a:t>
            </a:r>
            <a:endParaRPr lang="ko-KR" altLang="en-US" dirty="0">
              <a:solidFill>
                <a:schemeClr val="tx1"/>
              </a:solidFill>
            </a:endParaRPr>
          </a:p>
        </p:txBody>
      </p:sp>
      <p:sp>
        <p:nvSpPr>
          <p:cNvPr id="2" name="TextBox 1">
            <a:extLst>
              <a:ext uri="{FF2B5EF4-FFF2-40B4-BE49-F238E27FC236}">
                <a16:creationId xmlns:a16="http://schemas.microsoft.com/office/drawing/2014/main" id="{A4EDBF00-2389-4264-BD74-D87611ED20A0}"/>
              </a:ext>
            </a:extLst>
          </p:cNvPr>
          <p:cNvSpPr txBox="1"/>
          <p:nvPr/>
        </p:nvSpPr>
        <p:spPr>
          <a:xfrm>
            <a:off x="1553329" y="5041244"/>
            <a:ext cx="4311559" cy="923330"/>
          </a:xfrm>
          <a:prstGeom prst="rect">
            <a:avLst/>
          </a:prstGeom>
          <a:noFill/>
        </p:spPr>
        <p:txBody>
          <a:bodyPr wrap="square" rtlCol="0">
            <a:spAutoFit/>
          </a:bodyPr>
          <a:lstStyle/>
          <a:p>
            <a:pPr marL="285750" indent="-285750">
              <a:buFont typeface="Wingdings" panose="05000000000000000000" pitchFamily="2" charset="2"/>
              <a:buChar char="§"/>
            </a:pPr>
            <a:r>
              <a:rPr lang="en-US" altLang="ko-KR" dirty="0"/>
              <a:t>Best</a:t>
            </a:r>
            <a:r>
              <a:rPr lang="ko-KR" altLang="en-US" dirty="0"/>
              <a:t> </a:t>
            </a:r>
            <a:r>
              <a:rPr lang="en-US" altLang="ko-KR" dirty="0"/>
              <a:t>Accuracy (on Test dataset)</a:t>
            </a:r>
          </a:p>
          <a:p>
            <a:pPr marL="285750" indent="-285750">
              <a:buFont typeface="Wingdings" panose="05000000000000000000" pitchFamily="2" charset="2"/>
              <a:buChar char="§"/>
            </a:pPr>
            <a:r>
              <a:rPr lang="en-US" altLang="ko-KR" dirty="0"/>
              <a:t>ASAP: 72.3% (Epoch 379)</a:t>
            </a:r>
          </a:p>
          <a:p>
            <a:pPr marL="285750" indent="-285750">
              <a:buFont typeface="Wingdings" panose="05000000000000000000" pitchFamily="2" charset="2"/>
              <a:buChar char="§"/>
            </a:pPr>
            <a:r>
              <a:rPr lang="en-US" altLang="ko-KR" dirty="0"/>
              <a:t>Reverse: 68.96% (Epoch 338)</a:t>
            </a:r>
            <a:endParaRPr lang="ko-KR" altLang="en-US" dirty="0"/>
          </a:p>
        </p:txBody>
      </p:sp>
      <p:sp>
        <p:nvSpPr>
          <p:cNvPr id="8" name="TextBox 7">
            <a:extLst>
              <a:ext uri="{FF2B5EF4-FFF2-40B4-BE49-F238E27FC236}">
                <a16:creationId xmlns:a16="http://schemas.microsoft.com/office/drawing/2014/main" id="{349D0B3D-35B1-4FA9-9D15-74DA63C1B8EE}"/>
              </a:ext>
            </a:extLst>
          </p:cNvPr>
          <p:cNvSpPr txBox="1"/>
          <p:nvPr/>
        </p:nvSpPr>
        <p:spPr>
          <a:xfrm>
            <a:off x="7486673" y="5041244"/>
            <a:ext cx="3410043" cy="923330"/>
          </a:xfrm>
          <a:prstGeom prst="rect">
            <a:avLst/>
          </a:prstGeom>
          <a:noFill/>
        </p:spPr>
        <p:txBody>
          <a:bodyPr wrap="square" rtlCol="0">
            <a:spAutoFit/>
          </a:bodyPr>
          <a:lstStyle/>
          <a:p>
            <a:pPr marL="285750" indent="-285750">
              <a:buFont typeface="Wingdings" panose="05000000000000000000" pitchFamily="2" charset="2"/>
              <a:buChar char="§"/>
            </a:pPr>
            <a:r>
              <a:rPr lang="en-US" altLang="ko-KR" dirty="0"/>
              <a:t>Best</a:t>
            </a:r>
            <a:r>
              <a:rPr lang="ko-KR" altLang="en-US" dirty="0"/>
              <a:t> </a:t>
            </a:r>
            <a:r>
              <a:rPr lang="en-US" altLang="ko-KR" dirty="0"/>
              <a:t>Loss (on Test dataset)</a:t>
            </a:r>
          </a:p>
          <a:p>
            <a:pPr marL="285750" indent="-285750">
              <a:buFont typeface="Wingdings" panose="05000000000000000000" pitchFamily="2" charset="2"/>
              <a:buChar char="§"/>
            </a:pPr>
            <a:r>
              <a:rPr lang="en-US" altLang="ko-KR" dirty="0"/>
              <a:t>ASAP: 82.27 (Epoch 338)</a:t>
            </a:r>
          </a:p>
          <a:p>
            <a:pPr marL="285750" indent="-285750">
              <a:buFont typeface="Wingdings" panose="05000000000000000000" pitchFamily="2" charset="2"/>
              <a:buChar char="§"/>
            </a:pPr>
            <a:r>
              <a:rPr lang="en-US" altLang="ko-KR" dirty="0"/>
              <a:t>Reverse: 93.13 (Epoch 361)</a:t>
            </a:r>
            <a:endParaRPr lang="ko-KR" altLang="en-US" dirty="0"/>
          </a:p>
        </p:txBody>
      </p:sp>
      <p:pic>
        <p:nvPicPr>
          <p:cNvPr id="5" name="그림 4">
            <a:extLst>
              <a:ext uri="{FF2B5EF4-FFF2-40B4-BE49-F238E27FC236}">
                <a16:creationId xmlns:a16="http://schemas.microsoft.com/office/drawing/2014/main" id="{092B9B0F-BC2D-49FE-811A-3A04CD329D8E}"/>
              </a:ext>
            </a:extLst>
          </p:cNvPr>
          <p:cNvPicPr>
            <a:picLocks noChangeAspect="1"/>
          </p:cNvPicPr>
          <p:nvPr/>
        </p:nvPicPr>
        <p:blipFill>
          <a:blip r:embed="rId2"/>
          <a:stretch>
            <a:fillRect/>
          </a:stretch>
        </p:blipFill>
        <p:spPr>
          <a:xfrm>
            <a:off x="855406" y="766931"/>
            <a:ext cx="5357139" cy="4274313"/>
          </a:xfrm>
          <a:prstGeom prst="rect">
            <a:avLst/>
          </a:prstGeom>
        </p:spPr>
      </p:pic>
      <p:pic>
        <p:nvPicPr>
          <p:cNvPr id="10" name="그림 9">
            <a:extLst>
              <a:ext uri="{FF2B5EF4-FFF2-40B4-BE49-F238E27FC236}">
                <a16:creationId xmlns:a16="http://schemas.microsoft.com/office/drawing/2014/main" id="{653C397E-6AFA-41A9-8AD2-282865AEA788}"/>
              </a:ext>
            </a:extLst>
          </p:cNvPr>
          <p:cNvPicPr>
            <a:picLocks noChangeAspect="1"/>
          </p:cNvPicPr>
          <p:nvPr/>
        </p:nvPicPr>
        <p:blipFill>
          <a:blip r:embed="rId3"/>
          <a:stretch>
            <a:fillRect/>
          </a:stretch>
        </p:blipFill>
        <p:spPr>
          <a:xfrm>
            <a:off x="6350197" y="933233"/>
            <a:ext cx="5150440" cy="3987634"/>
          </a:xfrm>
          <a:prstGeom prst="rect">
            <a:avLst/>
          </a:prstGeom>
        </p:spPr>
      </p:pic>
    </p:spTree>
    <p:extLst>
      <p:ext uri="{BB962C8B-B14F-4D97-AF65-F5344CB8AC3E}">
        <p14:creationId xmlns:p14="http://schemas.microsoft.com/office/powerpoint/2010/main" val="3338068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pPr marL="0" indent="0">
              <a:buNone/>
            </a:pPr>
            <a:endParaRPr lang="en-US" altLang="ko-KR" sz="1600" dirty="0">
              <a:solidFill>
                <a:srgbClr val="000000"/>
              </a:solidFill>
              <a:latin typeface="Helvetica" panose="020B0604020202020204" pitchFamily="34" charset="0"/>
            </a:endParaRPr>
          </a:p>
          <a:p>
            <a:pPr marL="0" indent="0">
              <a:buNone/>
            </a:pPr>
            <a:r>
              <a:rPr lang="en-US" altLang="ko-KR" sz="1600" dirty="0">
                <a:solidFill>
                  <a:srgbClr val="000000"/>
                </a:solidFill>
                <a:latin typeface="Helvetica" panose="020B0604020202020204" pitchFamily="34" charset="0"/>
              </a:rPr>
              <a:t>Cf. Original </a:t>
            </a:r>
            <a:r>
              <a:rPr lang="en-US" altLang="ko-KR" sz="1600" dirty="0" err="1">
                <a:solidFill>
                  <a:srgbClr val="000000"/>
                </a:solidFill>
                <a:latin typeface="Helvetica" panose="020B0604020202020204" pitchFamily="34" charset="0"/>
              </a:rPr>
              <a:t>Alexnet</a:t>
            </a:r>
            <a:r>
              <a:rPr lang="en-US" altLang="ko-KR" sz="1600" dirty="0">
                <a:solidFill>
                  <a:srgbClr val="000000"/>
                </a:solidFill>
                <a:latin typeface="Helvetica" panose="020B0604020202020204" pitchFamily="34" charset="0"/>
              </a:rPr>
              <a:t> using ASAP, 78.25% accuracy, and using BP, 90.58% accuracy </a:t>
            </a:r>
          </a:p>
          <a:p>
            <a:pPr marL="0" indent="0">
              <a:buNone/>
            </a:pP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RASAP learns faster about first 50 epochs, but best performance is by ASAP.</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200" b="0" i="0" dirty="0">
              <a:solidFill>
                <a:srgbClr val="000000"/>
              </a:solidFill>
              <a:effectLst/>
              <a:latin typeface="Helvetica" panose="020B0604020202020204" pitchFamily="34" charset="0"/>
            </a:endParaRPr>
          </a:p>
        </p:txBody>
      </p:sp>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1" y="6431729"/>
            <a:ext cx="434313" cy="111684"/>
          </a:xfrm>
        </p:spPr>
        <p:txBody>
          <a:bodyPr/>
          <a:lstStyle/>
          <a:p>
            <a:fld id="{E404A0BA-372D-4ACC-886D-03471C3DC61A}" type="slidenum">
              <a:rPr lang="ko-KR" altLang="en-US" smtClean="0"/>
              <a:t>29</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RASAP Results</a:t>
            </a:r>
            <a:endParaRPr lang="ko-KR" altLang="en-US" dirty="0">
              <a:solidFill>
                <a:schemeClr val="tx1"/>
              </a:solidFill>
            </a:endParaRPr>
          </a:p>
        </p:txBody>
      </p:sp>
      <mc:AlternateContent xmlns:mc="http://schemas.openxmlformats.org/markup-compatibility/2006" xmlns:a14="http://schemas.microsoft.com/office/drawing/2010/main">
        <mc:Choice Requires="a14">
          <p:graphicFrame>
            <p:nvGraphicFramePr>
              <p:cNvPr id="2" name="표 2">
                <a:extLst>
                  <a:ext uri="{FF2B5EF4-FFF2-40B4-BE49-F238E27FC236}">
                    <a16:creationId xmlns:a16="http://schemas.microsoft.com/office/drawing/2014/main" id="{D7A3B5E4-AB0D-4F96-B6BF-B41BD4E778A8}"/>
                  </a:ext>
                </a:extLst>
              </p:cNvPr>
              <p:cNvGraphicFramePr>
                <a:graphicFrameLocks noGrp="1"/>
              </p:cNvGraphicFramePr>
              <p:nvPr>
                <p:extLst>
                  <p:ext uri="{D42A27DB-BD31-4B8C-83A1-F6EECF244321}">
                    <p14:modId xmlns:p14="http://schemas.microsoft.com/office/powerpoint/2010/main" val="1106635256"/>
                  </p:ext>
                </p:extLst>
              </p:nvPr>
            </p:nvGraphicFramePr>
            <p:xfrm>
              <a:off x="1715673" y="927604"/>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5440770"/>
                        </a:ext>
                      </a:extLst>
                    </a:gridCol>
                    <a:gridCol w="2709333">
                      <a:extLst>
                        <a:ext uri="{9D8B030D-6E8A-4147-A177-3AD203B41FA5}">
                          <a16:colId xmlns:a16="http://schemas.microsoft.com/office/drawing/2014/main" val="291041601"/>
                        </a:ext>
                      </a:extLst>
                    </a:gridCol>
                    <a:gridCol w="2709333">
                      <a:extLst>
                        <a:ext uri="{9D8B030D-6E8A-4147-A177-3AD203B41FA5}">
                          <a16:colId xmlns:a16="http://schemas.microsoft.com/office/drawing/2014/main" val="1864474815"/>
                        </a:ext>
                      </a:extLst>
                    </a:gridCol>
                  </a:tblGrid>
                  <a:tr h="370840">
                    <a:tc>
                      <a:txBody>
                        <a:bodyPr/>
                        <a:lstStyle/>
                        <a:p>
                          <a:pPr algn="ctr" latinLnBrk="1"/>
                          <a:r>
                            <a:rPr lang="en-US" altLang="ko-KR" sz="1600" dirty="0"/>
                            <a:t>Method</a:t>
                          </a:r>
                          <a:endParaRPr lang="ko-KR" altLang="en-US" sz="1600" dirty="0"/>
                        </a:p>
                      </a:txBody>
                      <a:tcPr/>
                    </a:tc>
                    <a:tc>
                      <a:txBody>
                        <a:bodyPr/>
                        <a:lstStyle/>
                        <a:p>
                          <a:pPr algn="ctr" latinLnBrk="1"/>
                          <a:r>
                            <a:rPr lang="en-US" altLang="ko-KR" sz="1600" dirty="0"/>
                            <a:t>Accuracy</a:t>
                          </a:r>
                          <a:endParaRPr lang="ko-KR" altLang="en-US" sz="1600" dirty="0"/>
                        </a:p>
                      </a:txBody>
                      <a:tcPr/>
                    </a:tc>
                    <a:tc>
                      <a:txBody>
                        <a:bodyPr/>
                        <a:lstStyle/>
                        <a:p>
                          <a:pPr algn="ctr" latinLnBrk="1"/>
                          <a:r>
                            <a:rPr lang="en-US" altLang="ko-KR" sz="1600" dirty="0"/>
                            <a:t>Loss</a:t>
                          </a:r>
                          <a:endParaRPr lang="ko-KR" altLang="en-US" sz="1600" dirty="0"/>
                        </a:p>
                      </a:txBody>
                      <a:tcPr/>
                    </a:tc>
                    <a:extLst>
                      <a:ext uri="{0D108BD9-81ED-4DB2-BD59-A6C34878D82A}">
                        <a16:rowId xmlns:a16="http://schemas.microsoft.com/office/drawing/2014/main" val="3198317806"/>
                      </a:ext>
                    </a:extLst>
                  </a:tr>
                  <a:tr h="370840">
                    <a:tc>
                      <a:txBody>
                        <a:bodyPr/>
                        <a:lstStyle/>
                        <a:p>
                          <a:pPr algn="ctr" latinLnBrk="1"/>
                          <a:r>
                            <a:rPr lang="en-US" altLang="ko-KR" sz="1600" dirty="0">
                              <a:solidFill>
                                <a:srgbClr val="FF0000"/>
                              </a:solidFill>
                            </a:rPr>
                            <a:t>ASAP (k = 2, </a:t>
                          </a:r>
                          <a:r>
                            <a:rPr lang="en-US" altLang="ko-KR" sz="1600" dirty="0" err="1">
                              <a:solidFill>
                                <a:srgbClr val="FF0000"/>
                              </a:solidFill>
                            </a:rPr>
                            <a:t>lr</a:t>
                          </a:r>
                          <a:r>
                            <a:rPr lang="en-US" altLang="ko-KR" sz="1600" dirty="0">
                              <a:solidFill>
                                <a:srgbClr val="FF0000"/>
                              </a:solidFill>
                            </a:rPr>
                            <a:t> = 0.0001)</a:t>
                          </a:r>
                          <a:endParaRPr lang="ko-KR" altLang="en-US" sz="1600" dirty="0">
                            <a:solidFill>
                              <a:srgbClr val="FF0000"/>
                            </a:solidFill>
                          </a:endParaRPr>
                        </a:p>
                      </a:txBody>
                      <a:tcPr/>
                    </a:tc>
                    <a:tc>
                      <a:txBody>
                        <a:bodyPr/>
                        <a:lstStyle/>
                        <a:p>
                          <a:pPr algn="ctr" latinLnBrk="1"/>
                          <a:r>
                            <a:rPr lang="en-US" altLang="ko-KR" sz="1600" dirty="0">
                              <a:solidFill>
                                <a:srgbClr val="FF0000"/>
                              </a:solidFill>
                            </a:rPr>
                            <a:t>72.91</a:t>
                          </a:r>
                          <a14:m>
                            <m:oMath xmlns:m="http://schemas.openxmlformats.org/officeDocument/2006/math">
                              <m:r>
                                <a:rPr lang="en-US" altLang="ko-KR" sz="1600" i="1" smtClean="0">
                                  <a:solidFill>
                                    <a:srgbClr val="FF0000"/>
                                  </a:solidFill>
                                  <a:latin typeface="Cambria Math" panose="02040503050406030204" pitchFamily="18" charset="0"/>
                                  <a:ea typeface="Cambria Math" panose="02040503050406030204" pitchFamily="18" charset="0"/>
                                </a:rPr>
                                <m:t>±</m:t>
                              </m:r>
                            </m:oMath>
                          </a14:m>
                          <a:r>
                            <a:rPr lang="en-US" altLang="ko-KR" sz="1600" dirty="0">
                              <a:solidFill>
                                <a:srgbClr val="FF0000"/>
                              </a:solidFill>
                            </a:rPr>
                            <a:t>0.57</a:t>
                          </a:r>
                          <a:endParaRPr lang="ko-KR" altLang="en-US" sz="1600" dirty="0">
                            <a:solidFill>
                              <a:srgbClr val="FF0000"/>
                            </a:solidFill>
                          </a:endParaRPr>
                        </a:p>
                      </a:txBody>
                      <a:tcPr/>
                    </a:tc>
                    <a:tc>
                      <a:txBody>
                        <a:bodyPr/>
                        <a:lstStyle/>
                        <a:p>
                          <a:pPr algn="ctr" latinLnBrk="1"/>
                          <a:r>
                            <a:rPr lang="en-US" altLang="ko-KR" sz="1600" dirty="0">
                              <a:solidFill>
                                <a:srgbClr val="FF0000"/>
                              </a:solidFill>
                            </a:rPr>
                            <a:t>80.27</a:t>
                          </a:r>
                          <a14:m>
                            <m:oMath xmlns:m="http://schemas.openxmlformats.org/officeDocument/2006/math">
                              <m:r>
                                <a:rPr lang="en-US" altLang="ko-KR" sz="1600" i="1" smtClean="0">
                                  <a:solidFill>
                                    <a:srgbClr val="FF0000"/>
                                  </a:solidFill>
                                  <a:latin typeface="Cambria Math" panose="02040503050406030204" pitchFamily="18" charset="0"/>
                                  <a:ea typeface="Cambria Math" panose="02040503050406030204" pitchFamily="18" charset="0"/>
                                </a:rPr>
                                <m:t>±</m:t>
                              </m:r>
                            </m:oMath>
                          </a14:m>
                          <a:r>
                            <a:rPr lang="en-US" altLang="ko-KR" sz="1600" dirty="0">
                              <a:solidFill>
                                <a:srgbClr val="FF0000"/>
                              </a:solidFill>
                            </a:rPr>
                            <a:t>1.77</a:t>
                          </a:r>
                          <a:endParaRPr lang="ko-KR" altLang="en-US" sz="1600" dirty="0">
                            <a:solidFill>
                              <a:srgbClr val="FF0000"/>
                            </a:solidFill>
                          </a:endParaRPr>
                        </a:p>
                      </a:txBody>
                      <a:tcPr/>
                    </a:tc>
                    <a:extLst>
                      <a:ext uri="{0D108BD9-81ED-4DB2-BD59-A6C34878D82A}">
                        <a16:rowId xmlns:a16="http://schemas.microsoft.com/office/drawing/2014/main" val="1112882754"/>
                      </a:ext>
                    </a:extLst>
                  </a:tr>
                  <a:tr h="370840">
                    <a:tc>
                      <a:txBody>
                        <a:bodyPr/>
                        <a:lstStyle/>
                        <a:p>
                          <a:pPr algn="ctr" latinLnBrk="1"/>
                          <a:r>
                            <a:rPr lang="en-US" altLang="ko-KR" sz="1600" dirty="0">
                              <a:solidFill>
                                <a:srgbClr val="FF0000"/>
                              </a:solidFill>
                            </a:rPr>
                            <a:t>RASAP (k = 2, </a:t>
                          </a:r>
                          <a:r>
                            <a:rPr lang="en-US" altLang="ko-KR" sz="1600" dirty="0" err="1">
                              <a:solidFill>
                                <a:srgbClr val="FF0000"/>
                              </a:solidFill>
                            </a:rPr>
                            <a:t>lr</a:t>
                          </a:r>
                          <a:r>
                            <a:rPr lang="en-US" altLang="ko-KR" sz="1600" dirty="0">
                              <a:solidFill>
                                <a:srgbClr val="FF0000"/>
                              </a:solidFill>
                            </a:rPr>
                            <a:t> = 0.0001)</a:t>
                          </a:r>
                          <a:endParaRPr lang="ko-KR" altLang="en-US" sz="1600" dirty="0">
                            <a:solidFill>
                              <a:srgbClr val="FF0000"/>
                            </a:solidFill>
                          </a:endParaRPr>
                        </a:p>
                      </a:txBody>
                      <a:tcPr/>
                    </a:tc>
                    <a:tc>
                      <a:txBody>
                        <a:bodyPr/>
                        <a:lstStyle/>
                        <a:p>
                          <a:pPr algn="ctr" latinLnBrk="1"/>
                          <a:r>
                            <a:rPr lang="en-US" altLang="ko-KR" sz="1600" dirty="0">
                              <a:solidFill>
                                <a:srgbClr val="FF0000"/>
                              </a:solidFill>
                            </a:rPr>
                            <a:t>67.41</a:t>
                          </a:r>
                          <a14:m>
                            <m:oMath xmlns:m="http://schemas.openxmlformats.org/officeDocument/2006/math">
                              <m:r>
                                <a:rPr lang="en-US" altLang="ko-KR" sz="1600" i="1" smtClean="0">
                                  <a:solidFill>
                                    <a:srgbClr val="FF0000"/>
                                  </a:solidFill>
                                  <a:latin typeface="Cambria Math" panose="02040503050406030204" pitchFamily="18" charset="0"/>
                                  <a:ea typeface="Cambria Math" panose="02040503050406030204" pitchFamily="18" charset="0"/>
                                </a:rPr>
                                <m:t>±</m:t>
                              </m:r>
                            </m:oMath>
                          </a14:m>
                          <a:r>
                            <a:rPr lang="en-US" altLang="ko-KR" sz="1600" dirty="0">
                              <a:solidFill>
                                <a:srgbClr val="FF0000"/>
                              </a:solidFill>
                            </a:rPr>
                            <a:t>1.88</a:t>
                          </a:r>
                          <a:endParaRPr lang="ko-KR" altLang="en-US" sz="1600" dirty="0">
                            <a:solidFill>
                              <a:srgbClr val="FF0000"/>
                            </a:solidFill>
                          </a:endParaRPr>
                        </a:p>
                      </a:txBody>
                      <a:tcPr/>
                    </a:tc>
                    <a:tc>
                      <a:txBody>
                        <a:bodyPr/>
                        <a:lstStyle/>
                        <a:p>
                          <a:pPr algn="ctr" latinLnBrk="1"/>
                          <a:r>
                            <a:rPr lang="en-US" altLang="ko-KR" sz="1600" dirty="0">
                              <a:solidFill>
                                <a:srgbClr val="FF0000"/>
                              </a:solidFill>
                            </a:rPr>
                            <a:t>92.07</a:t>
                          </a:r>
                          <a14:m>
                            <m:oMath xmlns:m="http://schemas.openxmlformats.org/officeDocument/2006/math">
                              <m:r>
                                <a:rPr lang="en-US" altLang="ko-KR" sz="1600" i="1" smtClean="0">
                                  <a:solidFill>
                                    <a:srgbClr val="FF0000"/>
                                  </a:solidFill>
                                  <a:latin typeface="Cambria Math" panose="02040503050406030204" pitchFamily="18" charset="0"/>
                                  <a:ea typeface="Cambria Math" panose="02040503050406030204" pitchFamily="18" charset="0"/>
                                </a:rPr>
                                <m:t>±</m:t>
                              </m:r>
                            </m:oMath>
                          </a14:m>
                          <a:r>
                            <a:rPr lang="en-US" altLang="ko-KR" sz="1600" dirty="0">
                              <a:solidFill>
                                <a:srgbClr val="FF0000"/>
                              </a:solidFill>
                            </a:rPr>
                            <a:t>4.25</a:t>
                          </a:r>
                          <a:endParaRPr lang="ko-KR" altLang="en-US" sz="1600" dirty="0">
                            <a:solidFill>
                              <a:srgbClr val="FF0000"/>
                            </a:solidFill>
                          </a:endParaRPr>
                        </a:p>
                      </a:txBody>
                      <a:tcPr/>
                    </a:tc>
                    <a:extLst>
                      <a:ext uri="{0D108BD9-81ED-4DB2-BD59-A6C34878D82A}">
                        <a16:rowId xmlns:a16="http://schemas.microsoft.com/office/drawing/2014/main" val="3213916506"/>
                      </a:ext>
                    </a:extLst>
                  </a:tr>
                  <a:tr h="370840">
                    <a:tc>
                      <a:txBody>
                        <a:bodyPr/>
                        <a:lstStyle/>
                        <a:p>
                          <a:pPr algn="ctr" latinLnBrk="1"/>
                          <a:r>
                            <a:rPr lang="en-US" altLang="ko-KR" sz="1600" dirty="0">
                              <a:solidFill>
                                <a:srgbClr val="FF0000"/>
                              </a:solidFill>
                            </a:rPr>
                            <a:t>ASAP (k = 1, </a:t>
                          </a:r>
                          <a:r>
                            <a:rPr lang="en-US" altLang="ko-KR" sz="1600" dirty="0" err="1">
                              <a:solidFill>
                                <a:srgbClr val="FF0000"/>
                              </a:solidFill>
                            </a:rPr>
                            <a:t>lr</a:t>
                          </a:r>
                          <a:r>
                            <a:rPr lang="en-US" altLang="ko-KR" sz="1600" dirty="0">
                              <a:solidFill>
                                <a:srgbClr val="FF0000"/>
                              </a:solidFill>
                            </a:rPr>
                            <a:t> = 0.0001)</a:t>
                          </a:r>
                          <a:endParaRPr lang="ko-KR" altLang="en-US" sz="1600" dirty="0">
                            <a:solidFill>
                              <a:srgbClr val="FF0000"/>
                            </a:solidFill>
                          </a:endParaRPr>
                        </a:p>
                      </a:txBody>
                      <a:tcPr/>
                    </a:tc>
                    <a:tc>
                      <a:txBody>
                        <a:bodyPr/>
                        <a:lstStyle/>
                        <a:p>
                          <a:pPr algn="ctr" latinLnBrk="1"/>
                          <a:r>
                            <a:rPr lang="en-US" altLang="ko-KR" sz="1600" dirty="0">
                              <a:solidFill>
                                <a:srgbClr val="FF0000"/>
                              </a:solidFill>
                            </a:rPr>
                            <a:t>72.69</a:t>
                          </a:r>
                          <a14:m>
                            <m:oMath xmlns:m="http://schemas.openxmlformats.org/officeDocument/2006/math">
                              <m:r>
                                <a:rPr lang="en-US" altLang="ko-KR" sz="1600" i="1" smtClean="0">
                                  <a:solidFill>
                                    <a:srgbClr val="FF0000"/>
                                  </a:solidFill>
                                  <a:latin typeface="Cambria Math" panose="02040503050406030204" pitchFamily="18" charset="0"/>
                                  <a:ea typeface="Cambria Math" panose="02040503050406030204" pitchFamily="18" charset="0"/>
                                </a:rPr>
                                <m:t>±</m:t>
                              </m:r>
                            </m:oMath>
                          </a14:m>
                          <a:r>
                            <a:rPr lang="en-US" altLang="ko-KR" sz="1600" dirty="0">
                              <a:solidFill>
                                <a:srgbClr val="FF0000"/>
                              </a:solidFill>
                            </a:rPr>
                            <a:t>0.27</a:t>
                          </a:r>
                          <a:endParaRPr lang="ko-KR" altLang="en-US" sz="1600" dirty="0">
                            <a:solidFill>
                              <a:srgbClr val="FF0000"/>
                            </a:solidFill>
                          </a:endParaRPr>
                        </a:p>
                      </a:txBody>
                      <a:tcPr/>
                    </a:tc>
                    <a:tc>
                      <a:txBody>
                        <a:bodyPr/>
                        <a:lstStyle/>
                        <a:p>
                          <a:pPr algn="ctr" latinLnBrk="1"/>
                          <a:r>
                            <a:rPr lang="en-US" altLang="ko-KR" sz="1600" dirty="0">
                              <a:solidFill>
                                <a:srgbClr val="FF0000"/>
                              </a:solidFill>
                            </a:rPr>
                            <a:t>82.19</a:t>
                          </a:r>
                          <a14:m>
                            <m:oMath xmlns:m="http://schemas.openxmlformats.org/officeDocument/2006/math">
                              <m:r>
                                <a:rPr lang="en-US" altLang="ko-KR" sz="1600" i="1" smtClean="0">
                                  <a:solidFill>
                                    <a:srgbClr val="FF0000"/>
                                  </a:solidFill>
                                  <a:latin typeface="Cambria Math" panose="02040503050406030204" pitchFamily="18" charset="0"/>
                                  <a:ea typeface="Cambria Math" panose="02040503050406030204" pitchFamily="18" charset="0"/>
                                </a:rPr>
                                <m:t>±</m:t>
                              </m:r>
                            </m:oMath>
                          </a14:m>
                          <a:r>
                            <a:rPr lang="en-US" altLang="ko-KR" sz="1600" dirty="0">
                              <a:solidFill>
                                <a:srgbClr val="FF0000"/>
                              </a:solidFill>
                            </a:rPr>
                            <a:t>1.08</a:t>
                          </a:r>
                          <a:endParaRPr lang="ko-KR" altLang="en-US" sz="1600" dirty="0">
                            <a:solidFill>
                              <a:srgbClr val="FF0000"/>
                            </a:solidFill>
                          </a:endParaRPr>
                        </a:p>
                      </a:txBody>
                      <a:tcPr/>
                    </a:tc>
                    <a:extLst>
                      <a:ext uri="{0D108BD9-81ED-4DB2-BD59-A6C34878D82A}">
                        <a16:rowId xmlns:a16="http://schemas.microsoft.com/office/drawing/2014/main" val="612082840"/>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rgbClr val="FF0000"/>
                              </a:solidFill>
                            </a:rPr>
                            <a:t>RASAP (k = 1, </a:t>
                          </a:r>
                          <a:r>
                            <a:rPr lang="en-US" altLang="ko-KR" sz="1600" dirty="0" err="1">
                              <a:solidFill>
                                <a:srgbClr val="FF0000"/>
                              </a:solidFill>
                            </a:rPr>
                            <a:t>lr</a:t>
                          </a:r>
                          <a:r>
                            <a:rPr lang="en-US" altLang="ko-KR" sz="1600" dirty="0">
                              <a:solidFill>
                                <a:srgbClr val="FF0000"/>
                              </a:solidFill>
                            </a:rPr>
                            <a:t> = 0.0001)</a:t>
                          </a:r>
                          <a:endParaRPr lang="ko-KR" altLang="en-US" sz="1600" dirty="0">
                            <a:solidFill>
                              <a:srgbClr val="FF0000"/>
                            </a:solidFill>
                          </a:endParaRPr>
                        </a:p>
                      </a:txBody>
                      <a:tcPr/>
                    </a:tc>
                    <a:tc>
                      <a:txBody>
                        <a:bodyPr/>
                        <a:lstStyle/>
                        <a:p>
                          <a:pPr algn="ctr" latinLnBrk="1"/>
                          <a:r>
                            <a:rPr lang="en-US" altLang="ko-KR" sz="1600" dirty="0">
                              <a:solidFill>
                                <a:srgbClr val="FF0000"/>
                              </a:solidFill>
                            </a:rPr>
                            <a:t>71.81</a:t>
                          </a:r>
                          <a14:m>
                            <m:oMath xmlns:m="http://schemas.openxmlformats.org/officeDocument/2006/math">
                              <m:r>
                                <a:rPr lang="en-US" altLang="ko-KR" sz="1600" i="1" smtClean="0">
                                  <a:solidFill>
                                    <a:srgbClr val="FF0000"/>
                                  </a:solidFill>
                                  <a:latin typeface="Cambria Math" panose="02040503050406030204" pitchFamily="18" charset="0"/>
                                  <a:ea typeface="Cambria Math" panose="02040503050406030204" pitchFamily="18" charset="0"/>
                                </a:rPr>
                                <m:t>±</m:t>
                              </m:r>
                            </m:oMath>
                          </a14:m>
                          <a:r>
                            <a:rPr lang="en-US" altLang="ko-KR" sz="1600" dirty="0">
                              <a:solidFill>
                                <a:srgbClr val="FF0000"/>
                              </a:solidFill>
                            </a:rPr>
                            <a:t>0.47</a:t>
                          </a:r>
                          <a:endParaRPr lang="ko-KR" altLang="en-US" sz="1600" dirty="0">
                            <a:solidFill>
                              <a:srgbClr val="FF0000"/>
                            </a:solidFill>
                          </a:endParaRPr>
                        </a:p>
                      </a:txBody>
                      <a:tcPr/>
                    </a:tc>
                    <a:tc>
                      <a:txBody>
                        <a:bodyPr/>
                        <a:lstStyle/>
                        <a:p>
                          <a:pPr algn="ctr" latinLnBrk="1"/>
                          <a:r>
                            <a:rPr lang="en-US" altLang="ko-KR" sz="1600">
                              <a:solidFill>
                                <a:srgbClr val="FF0000"/>
                              </a:solidFill>
                            </a:rPr>
                            <a:t>85.32</a:t>
                          </a:r>
                          <a14:m>
                            <m:oMath xmlns:m="http://schemas.openxmlformats.org/officeDocument/2006/math">
                              <m:r>
                                <a:rPr lang="en-US" altLang="ko-KR" sz="1600" i="1" smtClean="0">
                                  <a:solidFill>
                                    <a:srgbClr val="FF0000"/>
                                  </a:solidFill>
                                  <a:latin typeface="Cambria Math" panose="02040503050406030204" pitchFamily="18" charset="0"/>
                                  <a:ea typeface="Cambria Math" panose="02040503050406030204" pitchFamily="18" charset="0"/>
                                </a:rPr>
                                <m:t>±</m:t>
                              </m:r>
                            </m:oMath>
                          </a14:m>
                          <a:r>
                            <a:rPr lang="en-US" altLang="ko-KR" sz="1600" dirty="0">
                              <a:solidFill>
                                <a:srgbClr val="FF0000"/>
                              </a:solidFill>
                            </a:rPr>
                            <a:t>1.87</a:t>
                          </a:r>
                          <a:endParaRPr lang="ko-KR" altLang="en-US" sz="1600" dirty="0">
                            <a:solidFill>
                              <a:srgbClr val="FF0000"/>
                            </a:solidFill>
                          </a:endParaRPr>
                        </a:p>
                      </a:txBody>
                      <a:tcPr/>
                    </a:tc>
                    <a:extLst>
                      <a:ext uri="{0D108BD9-81ED-4DB2-BD59-A6C34878D82A}">
                        <a16:rowId xmlns:a16="http://schemas.microsoft.com/office/drawing/2014/main" val="3769591637"/>
                      </a:ext>
                    </a:extLst>
                  </a:tr>
                  <a:tr h="370840">
                    <a:tc>
                      <a:txBody>
                        <a:bodyPr/>
                        <a:lstStyle/>
                        <a:p>
                          <a:pPr algn="ctr" latinLnBrk="1"/>
                          <a:r>
                            <a:rPr lang="en-US" altLang="ko-KR" sz="1600" dirty="0"/>
                            <a:t>ASAP (k = 1, </a:t>
                          </a:r>
                          <a:r>
                            <a:rPr lang="en-US" altLang="ko-KR" sz="1600" dirty="0" err="1"/>
                            <a:t>lr</a:t>
                          </a:r>
                          <a:r>
                            <a:rPr lang="en-US" altLang="ko-KR" sz="1600" dirty="0"/>
                            <a:t> = 0.003)</a:t>
                          </a:r>
                          <a:endParaRPr lang="ko-KR" altLang="en-US" sz="1600" dirty="0"/>
                        </a:p>
                      </a:txBody>
                      <a:tcPr/>
                    </a:tc>
                    <a:tc>
                      <a:txBody>
                        <a:bodyPr/>
                        <a:lstStyle/>
                        <a:p>
                          <a:pPr algn="ctr" latinLnBrk="1"/>
                          <a:r>
                            <a:rPr lang="en-US" altLang="ko-KR" sz="1600" dirty="0"/>
                            <a:t>66.68</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dirty="0"/>
                            <a:t>0.31</a:t>
                          </a:r>
                          <a:endParaRPr lang="ko-KR" altLang="en-US" sz="1600" dirty="0"/>
                        </a:p>
                      </a:txBody>
                      <a:tcPr/>
                    </a:tc>
                    <a:tc>
                      <a:txBody>
                        <a:bodyPr/>
                        <a:lstStyle/>
                        <a:p>
                          <a:pPr algn="ctr" latinLnBrk="1"/>
                          <a:r>
                            <a:rPr lang="en-US" altLang="ko-KR" sz="1600" dirty="0"/>
                            <a:t>96.70</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dirty="0"/>
                            <a:t>1.54</a:t>
                          </a:r>
                          <a:endParaRPr lang="ko-KR" altLang="en-US" sz="1600" dirty="0"/>
                        </a:p>
                      </a:txBody>
                      <a:tcPr/>
                    </a:tc>
                    <a:extLst>
                      <a:ext uri="{0D108BD9-81ED-4DB2-BD59-A6C34878D82A}">
                        <a16:rowId xmlns:a16="http://schemas.microsoft.com/office/drawing/2014/main" val="2974805006"/>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RASAP (k = 1, </a:t>
                          </a:r>
                          <a:r>
                            <a:rPr lang="en-US" altLang="ko-KR" sz="1600" dirty="0" err="1"/>
                            <a:t>lr</a:t>
                          </a:r>
                          <a:r>
                            <a:rPr lang="en-US" altLang="ko-KR" sz="1600" dirty="0"/>
                            <a:t> = 0.003)</a:t>
                          </a:r>
                          <a:endParaRPr lang="ko-KR" altLang="en-US" sz="1600" dirty="0"/>
                        </a:p>
                      </a:txBody>
                      <a:tcPr/>
                    </a:tc>
                    <a:tc>
                      <a:txBody>
                        <a:bodyPr/>
                        <a:lstStyle/>
                        <a:p>
                          <a:pPr algn="ctr" latinLnBrk="1"/>
                          <a:r>
                            <a:rPr lang="en-US" altLang="ko-KR" sz="1600" dirty="0"/>
                            <a:t>68.05</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dirty="0"/>
                            <a:t>2.01</a:t>
                          </a:r>
                          <a:endParaRPr lang="ko-KR" altLang="en-US" sz="1600" dirty="0"/>
                        </a:p>
                      </a:txBody>
                      <a:tcPr/>
                    </a:tc>
                    <a:tc>
                      <a:txBody>
                        <a:bodyPr/>
                        <a:lstStyle/>
                        <a:p>
                          <a:pPr algn="ctr" latinLnBrk="1"/>
                          <a:r>
                            <a:rPr lang="en-US" altLang="ko-KR" sz="1600" dirty="0"/>
                            <a:t>94.80</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dirty="0"/>
                            <a:t>6.22</a:t>
                          </a:r>
                          <a:endParaRPr lang="ko-KR" altLang="en-US" sz="1600" dirty="0"/>
                        </a:p>
                      </a:txBody>
                      <a:tcPr/>
                    </a:tc>
                    <a:extLst>
                      <a:ext uri="{0D108BD9-81ED-4DB2-BD59-A6C34878D82A}">
                        <a16:rowId xmlns:a16="http://schemas.microsoft.com/office/drawing/2014/main" val="2083697963"/>
                      </a:ext>
                    </a:extLst>
                  </a:tr>
                  <a:tr h="370840">
                    <a:tc>
                      <a:txBody>
                        <a:bodyPr/>
                        <a:lstStyle/>
                        <a:p>
                          <a:pPr algn="ctr" latinLnBrk="1"/>
                          <a:r>
                            <a:rPr lang="en-US" altLang="ko-KR" sz="1600" dirty="0"/>
                            <a:t>ASAP (k = 1, </a:t>
                          </a:r>
                          <a:r>
                            <a:rPr lang="en-US" altLang="ko-KR" sz="1600" dirty="0" err="1"/>
                            <a:t>lr</a:t>
                          </a:r>
                          <a:r>
                            <a:rPr lang="en-US" altLang="ko-KR" sz="1600" dirty="0"/>
                            <a:t> = 0.03)</a:t>
                          </a:r>
                          <a:endParaRPr lang="ko-KR" altLang="en-US" sz="1600" dirty="0"/>
                        </a:p>
                      </a:txBody>
                      <a:tcPr/>
                    </a:tc>
                    <a:tc>
                      <a:txBody>
                        <a:bodyPr/>
                        <a:lstStyle/>
                        <a:p>
                          <a:pPr algn="ctr" latinLnBrk="1"/>
                          <a:r>
                            <a:rPr lang="en-US" altLang="ko-KR" sz="1600" dirty="0"/>
                            <a:t>71.53</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dirty="0"/>
                            <a:t>0.13</a:t>
                          </a:r>
                          <a:endParaRPr lang="ko-KR" altLang="en-US" sz="1600" dirty="0"/>
                        </a:p>
                      </a:txBody>
                      <a:tcPr/>
                    </a:tc>
                    <a:tc>
                      <a:txBody>
                        <a:bodyPr/>
                        <a:lstStyle/>
                        <a:p>
                          <a:pPr algn="ctr" latinLnBrk="1"/>
                          <a:r>
                            <a:rPr lang="en-US" altLang="ko-KR" sz="1600" dirty="0"/>
                            <a:t>83.37</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dirty="0"/>
                            <a:t>1.13</a:t>
                          </a:r>
                          <a:endParaRPr lang="ko-KR" altLang="en-US" sz="1600" dirty="0"/>
                        </a:p>
                      </a:txBody>
                      <a:tcPr/>
                    </a:tc>
                    <a:extLst>
                      <a:ext uri="{0D108BD9-81ED-4DB2-BD59-A6C34878D82A}">
                        <a16:rowId xmlns:a16="http://schemas.microsoft.com/office/drawing/2014/main" val="1346777452"/>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RASAP (k = 1, </a:t>
                          </a:r>
                          <a:r>
                            <a:rPr lang="en-US" altLang="ko-KR" sz="1600" dirty="0" err="1"/>
                            <a:t>lr</a:t>
                          </a:r>
                          <a:r>
                            <a:rPr lang="en-US" altLang="ko-KR" sz="1600" dirty="0"/>
                            <a:t> = 0.03)</a:t>
                          </a:r>
                          <a:endParaRPr lang="ko-KR" altLang="en-US" sz="1600" dirty="0"/>
                        </a:p>
                      </a:txBody>
                      <a:tcPr/>
                    </a:tc>
                    <a:tc>
                      <a:txBody>
                        <a:bodyPr/>
                        <a:lstStyle/>
                        <a:p>
                          <a:pPr algn="ctr" latinLnBrk="1"/>
                          <a:r>
                            <a:rPr lang="en-US" altLang="ko-KR" sz="1600" dirty="0"/>
                            <a:t>70.79</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dirty="0"/>
                            <a:t>0.95</a:t>
                          </a:r>
                          <a:endParaRPr lang="ko-KR" altLang="en-US" sz="1600" dirty="0"/>
                        </a:p>
                      </a:txBody>
                      <a:tcPr/>
                    </a:tc>
                    <a:tc>
                      <a:txBody>
                        <a:bodyPr/>
                        <a:lstStyle/>
                        <a:p>
                          <a:pPr algn="ctr" latinLnBrk="1"/>
                          <a:r>
                            <a:rPr lang="en-US" altLang="ko-KR" sz="1600" dirty="0"/>
                            <a:t>86.18</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dirty="0"/>
                            <a:t>3.11</a:t>
                          </a:r>
                          <a:endParaRPr lang="ko-KR" altLang="en-US" sz="1600" dirty="0"/>
                        </a:p>
                      </a:txBody>
                      <a:tcPr/>
                    </a:tc>
                    <a:extLst>
                      <a:ext uri="{0D108BD9-81ED-4DB2-BD59-A6C34878D82A}">
                        <a16:rowId xmlns:a16="http://schemas.microsoft.com/office/drawing/2014/main" val="611776003"/>
                      </a:ext>
                    </a:extLst>
                  </a:tr>
                </a:tbl>
              </a:graphicData>
            </a:graphic>
          </p:graphicFrame>
        </mc:Choice>
        <mc:Fallback xmlns="">
          <p:graphicFrame>
            <p:nvGraphicFramePr>
              <p:cNvPr id="2" name="표 2">
                <a:extLst>
                  <a:ext uri="{FF2B5EF4-FFF2-40B4-BE49-F238E27FC236}">
                    <a16:creationId xmlns:a16="http://schemas.microsoft.com/office/drawing/2014/main" id="{D7A3B5E4-AB0D-4F96-B6BF-B41BD4E778A8}"/>
                  </a:ext>
                </a:extLst>
              </p:cNvPr>
              <p:cNvGraphicFramePr>
                <a:graphicFrameLocks noGrp="1"/>
              </p:cNvGraphicFramePr>
              <p:nvPr>
                <p:extLst>
                  <p:ext uri="{D42A27DB-BD31-4B8C-83A1-F6EECF244321}">
                    <p14:modId xmlns:p14="http://schemas.microsoft.com/office/powerpoint/2010/main" val="1106635256"/>
                  </p:ext>
                </p:extLst>
              </p:nvPr>
            </p:nvGraphicFramePr>
            <p:xfrm>
              <a:off x="1715673" y="927604"/>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5440770"/>
                        </a:ext>
                      </a:extLst>
                    </a:gridCol>
                    <a:gridCol w="2709333">
                      <a:extLst>
                        <a:ext uri="{9D8B030D-6E8A-4147-A177-3AD203B41FA5}">
                          <a16:colId xmlns:a16="http://schemas.microsoft.com/office/drawing/2014/main" val="291041601"/>
                        </a:ext>
                      </a:extLst>
                    </a:gridCol>
                    <a:gridCol w="2709333">
                      <a:extLst>
                        <a:ext uri="{9D8B030D-6E8A-4147-A177-3AD203B41FA5}">
                          <a16:colId xmlns:a16="http://schemas.microsoft.com/office/drawing/2014/main" val="1864474815"/>
                        </a:ext>
                      </a:extLst>
                    </a:gridCol>
                  </a:tblGrid>
                  <a:tr h="370840">
                    <a:tc>
                      <a:txBody>
                        <a:bodyPr/>
                        <a:lstStyle/>
                        <a:p>
                          <a:pPr algn="ctr" latinLnBrk="1"/>
                          <a:r>
                            <a:rPr lang="en-US" altLang="ko-KR" sz="1600" dirty="0"/>
                            <a:t>Method</a:t>
                          </a:r>
                          <a:endParaRPr lang="ko-KR" altLang="en-US" sz="1600" dirty="0"/>
                        </a:p>
                      </a:txBody>
                      <a:tcPr/>
                    </a:tc>
                    <a:tc>
                      <a:txBody>
                        <a:bodyPr/>
                        <a:lstStyle/>
                        <a:p>
                          <a:pPr algn="ctr" latinLnBrk="1"/>
                          <a:r>
                            <a:rPr lang="en-US" altLang="ko-KR" sz="1600" dirty="0"/>
                            <a:t>Accuracy</a:t>
                          </a:r>
                          <a:endParaRPr lang="ko-KR" altLang="en-US" sz="1600" dirty="0"/>
                        </a:p>
                      </a:txBody>
                      <a:tcPr/>
                    </a:tc>
                    <a:tc>
                      <a:txBody>
                        <a:bodyPr/>
                        <a:lstStyle/>
                        <a:p>
                          <a:pPr algn="ctr" latinLnBrk="1"/>
                          <a:r>
                            <a:rPr lang="en-US" altLang="ko-KR" sz="1600" dirty="0"/>
                            <a:t>Loss</a:t>
                          </a:r>
                          <a:endParaRPr lang="ko-KR" altLang="en-US" sz="1600" dirty="0"/>
                        </a:p>
                      </a:txBody>
                      <a:tcPr/>
                    </a:tc>
                    <a:extLst>
                      <a:ext uri="{0D108BD9-81ED-4DB2-BD59-A6C34878D82A}">
                        <a16:rowId xmlns:a16="http://schemas.microsoft.com/office/drawing/2014/main" val="3198317806"/>
                      </a:ext>
                    </a:extLst>
                  </a:tr>
                  <a:tr h="370840">
                    <a:tc>
                      <a:txBody>
                        <a:bodyPr/>
                        <a:lstStyle/>
                        <a:p>
                          <a:pPr algn="ctr" latinLnBrk="1"/>
                          <a:r>
                            <a:rPr lang="en-US" altLang="ko-KR" sz="1600" dirty="0">
                              <a:solidFill>
                                <a:srgbClr val="FF0000"/>
                              </a:solidFill>
                            </a:rPr>
                            <a:t>ASAP (k = 2, </a:t>
                          </a:r>
                          <a:r>
                            <a:rPr lang="en-US" altLang="ko-KR" sz="1600" dirty="0" err="1">
                              <a:solidFill>
                                <a:srgbClr val="FF0000"/>
                              </a:solidFill>
                            </a:rPr>
                            <a:t>lr</a:t>
                          </a:r>
                          <a:r>
                            <a:rPr lang="en-US" altLang="ko-KR" sz="1600" dirty="0">
                              <a:solidFill>
                                <a:srgbClr val="FF0000"/>
                              </a:solidFill>
                            </a:rPr>
                            <a:t> = 0.0001)</a:t>
                          </a:r>
                          <a:endParaRPr lang="ko-KR" altLang="en-US" sz="1600" dirty="0">
                            <a:solidFill>
                              <a:srgbClr val="FF0000"/>
                            </a:solidFill>
                          </a:endParaRPr>
                        </a:p>
                      </a:txBody>
                      <a:tcPr/>
                    </a:tc>
                    <a:tc>
                      <a:txBody>
                        <a:bodyPr/>
                        <a:lstStyle/>
                        <a:p>
                          <a:endParaRPr lang="ko-KR"/>
                        </a:p>
                      </a:txBody>
                      <a:tcPr>
                        <a:blipFill>
                          <a:blip r:embed="rId2"/>
                          <a:stretch>
                            <a:fillRect l="-100450" t="-104918" r="-101126" b="-709836"/>
                          </a:stretch>
                        </a:blipFill>
                      </a:tcPr>
                    </a:tc>
                    <a:tc>
                      <a:txBody>
                        <a:bodyPr/>
                        <a:lstStyle/>
                        <a:p>
                          <a:endParaRPr lang="ko-KR"/>
                        </a:p>
                      </a:txBody>
                      <a:tcPr>
                        <a:blipFill>
                          <a:blip r:embed="rId2"/>
                          <a:stretch>
                            <a:fillRect l="-200000" t="-104918" r="-899" b="-709836"/>
                          </a:stretch>
                        </a:blipFill>
                      </a:tcPr>
                    </a:tc>
                    <a:extLst>
                      <a:ext uri="{0D108BD9-81ED-4DB2-BD59-A6C34878D82A}">
                        <a16:rowId xmlns:a16="http://schemas.microsoft.com/office/drawing/2014/main" val="1112882754"/>
                      </a:ext>
                    </a:extLst>
                  </a:tr>
                  <a:tr h="370840">
                    <a:tc>
                      <a:txBody>
                        <a:bodyPr/>
                        <a:lstStyle/>
                        <a:p>
                          <a:pPr algn="ctr" latinLnBrk="1"/>
                          <a:r>
                            <a:rPr lang="en-US" altLang="ko-KR" sz="1600" dirty="0">
                              <a:solidFill>
                                <a:srgbClr val="FF0000"/>
                              </a:solidFill>
                            </a:rPr>
                            <a:t>RASAP (k = 2, </a:t>
                          </a:r>
                          <a:r>
                            <a:rPr lang="en-US" altLang="ko-KR" sz="1600" dirty="0" err="1">
                              <a:solidFill>
                                <a:srgbClr val="FF0000"/>
                              </a:solidFill>
                            </a:rPr>
                            <a:t>lr</a:t>
                          </a:r>
                          <a:r>
                            <a:rPr lang="en-US" altLang="ko-KR" sz="1600" dirty="0">
                              <a:solidFill>
                                <a:srgbClr val="FF0000"/>
                              </a:solidFill>
                            </a:rPr>
                            <a:t> = 0.0001)</a:t>
                          </a:r>
                          <a:endParaRPr lang="ko-KR" altLang="en-US" sz="1600" dirty="0">
                            <a:solidFill>
                              <a:srgbClr val="FF0000"/>
                            </a:solidFill>
                          </a:endParaRPr>
                        </a:p>
                      </a:txBody>
                      <a:tcPr/>
                    </a:tc>
                    <a:tc>
                      <a:txBody>
                        <a:bodyPr/>
                        <a:lstStyle/>
                        <a:p>
                          <a:endParaRPr lang="ko-KR"/>
                        </a:p>
                      </a:txBody>
                      <a:tcPr>
                        <a:blipFill>
                          <a:blip r:embed="rId2"/>
                          <a:stretch>
                            <a:fillRect l="-100450" t="-204918" r="-101126" b="-609836"/>
                          </a:stretch>
                        </a:blipFill>
                      </a:tcPr>
                    </a:tc>
                    <a:tc>
                      <a:txBody>
                        <a:bodyPr/>
                        <a:lstStyle/>
                        <a:p>
                          <a:endParaRPr lang="ko-KR"/>
                        </a:p>
                      </a:txBody>
                      <a:tcPr>
                        <a:blipFill>
                          <a:blip r:embed="rId2"/>
                          <a:stretch>
                            <a:fillRect l="-200000" t="-204918" r="-899" b="-609836"/>
                          </a:stretch>
                        </a:blipFill>
                      </a:tcPr>
                    </a:tc>
                    <a:extLst>
                      <a:ext uri="{0D108BD9-81ED-4DB2-BD59-A6C34878D82A}">
                        <a16:rowId xmlns:a16="http://schemas.microsoft.com/office/drawing/2014/main" val="3213916506"/>
                      </a:ext>
                    </a:extLst>
                  </a:tr>
                  <a:tr h="370840">
                    <a:tc>
                      <a:txBody>
                        <a:bodyPr/>
                        <a:lstStyle/>
                        <a:p>
                          <a:pPr algn="ctr" latinLnBrk="1"/>
                          <a:r>
                            <a:rPr lang="en-US" altLang="ko-KR" sz="1600" dirty="0">
                              <a:solidFill>
                                <a:srgbClr val="FF0000"/>
                              </a:solidFill>
                            </a:rPr>
                            <a:t>ASAP (k = 1, </a:t>
                          </a:r>
                          <a:r>
                            <a:rPr lang="en-US" altLang="ko-KR" sz="1600" dirty="0" err="1">
                              <a:solidFill>
                                <a:srgbClr val="FF0000"/>
                              </a:solidFill>
                            </a:rPr>
                            <a:t>lr</a:t>
                          </a:r>
                          <a:r>
                            <a:rPr lang="en-US" altLang="ko-KR" sz="1600" dirty="0">
                              <a:solidFill>
                                <a:srgbClr val="FF0000"/>
                              </a:solidFill>
                            </a:rPr>
                            <a:t> = 0.0001)</a:t>
                          </a:r>
                          <a:endParaRPr lang="ko-KR" altLang="en-US" sz="1600" dirty="0">
                            <a:solidFill>
                              <a:srgbClr val="FF0000"/>
                            </a:solidFill>
                          </a:endParaRPr>
                        </a:p>
                      </a:txBody>
                      <a:tcPr/>
                    </a:tc>
                    <a:tc>
                      <a:txBody>
                        <a:bodyPr/>
                        <a:lstStyle/>
                        <a:p>
                          <a:endParaRPr lang="ko-KR"/>
                        </a:p>
                      </a:txBody>
                      <a:tcPr>
                        <a:blipFill>
                          <a:blip r:embed="rId2"/>
                          <a:stretch>
                            <a:fillRect l="-100450" t="-304918" r="-101126" b="-509836"/>
                          </a:stretch>
                        </a:blipFill>
                      </a:tcPr>
                    </a:tc>
                    <a:tc>
                      <a:txBody>
                        <a:bodyPr/>
                        <a:lstStyle/>
                        <a:p>
                          <a:endParaRPr lang="ko-KR"/>
                        </a:p>
                      </a:txBody>
                      <a:tcPr>
                        <a:blipFill>
                          <a:blip r:embed="rId2"/>
                          <a:stretch>
                            <a:fillRect l="-200000" t="-304918" r="-899" b="-509836"/>
                          </a:stretch>
                        </a:blipFill>
                      </a:tcPr>
                    </a:tc>
                    <a:extLst>
                      <a:ext uri="{0D108BD9-81ED-4DB2-BD59-A6C34878D82A}">
                        <a16:rowId xmlns:a16="http://schemas.microsoft.com/office/drawing/2014/main" val="612082840"/>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rgbClr val="FF0000"/>
                              </a:solidFill>
                            </a:rPr>
                            <a:t>RASAP (k = 1, </a:t>
                          </a:r>
                          <a:r>
                            <a:rPr lang="en-US" altLang="ko-KR" sz="1600" dirty="0" err="1">
                              <a:solidFill>
                                <a:srgbClr val="FF0000"/>
                              </a:solidFill>
                            </a:rPr>
                            <a:t>lr</a:t>
                          </a:r>
                          <a:r>
                            <a:rPr lang="en-US" altLang="ko-KR" sz="1600" dirty="0">
                              <a:solidFill>
                                <a:srgbClr val="FF0000"/>
                              </a:solidFill>
                            </a:rPr>
                            <a:t> = 0.0001)</a:t>
                          </a:r>
                          <a:endParaRPr lang="ko-KR" altLang="en-US" sz="1600" dirty="0">
                            <a:solidFill>
                              <a:srgbClr val="FF0000"/>
                            </a:solidFill>
                          </a:endParaRPr>
                        </a:p>
                      </a:txBody>
                      <a:tcPr/>
                    </a:tc>
                    <a:tc>
                      <a:txBody>
                        <a:bodyPr/>
                        <a:lstStyle/>
                        <a:p>
                          <a:endParaRPr lang="ko-KR"/>
                        </a:p>
                      </a:txBody>
                      <a:tcPr>
                        <a:blipFill>
                          <a:blip r:embed="rId2"/>
                          <a:stretch>
                            <a:fillRect l="-100450" t="-411667" r="-101126" b="-418333"/>
                          </a:stretch>
                        </a:blipFill>
                      </a:tcPr>
                    </a:tc>
                    <a:tc>
                      <a:txBody>
                        <a:bodyPr/>
                        <a:lstStyle/>
                        <a:p>
                          <a:endParaRPr lang="ko-KR"/>
                        </a:p>
                      </a:txBody>
                      <a:tcPr>
                        <a:blipFill>
                          <a:blip r:embed="rId2"/>
                          <a:stretch>
                            <a:fillRect l="-200000" t="-411667" r="-899" b="-418333"/>
                          </a:stretch>
                        </a:blipFill>
                      </a:tcPr>
                    </a:tc>
                    <a:extLst>
                      <a:ext uri="{0D108BD9-81ED-4DB2-BD59-A6C34878D82A}">
                        <a16:rowId xmlns:a16="http://schemas.microsoft.com/office/drawing/2014/main" val="3769591637"/>
                      </a:ext>
                    </a:extLst>
                  </a:tr>
                  <a:tr h="370840">
                    <a:tc>
                      <a:txBody>
                        <a:bodyPr/>
                        <a:lstStyle/>
                        <a:p>
                          <a:pPr algn="ctr" latinLnBrk="1"/>
                          <a:r>
                            <a:rPr lang="en-US" altLang="ko-KR" sz="1600" dirty="0"/>
                            <a:t>ASAP (k = 1, </a:t>
                          </a:r>
                          <a:r>
                            <a:rPr lang="en-US" altLang="ko-KR" sz="1600" dirty="0" err="1"/>
                            <a:t>lr</a:t>
                          </a:r>
                          <a:r>
                            <a:rPr lang="en-US" altLang="ko-KR" sz="1600" dirty="0"/>
                            <a:t> = 0.003)</a:t>
                          </a:r>
                          <a:endParaRPr lang="ko-KR" altLang="en-US" sz="1600" dirty="0"/>
                        </a:p>
                      </a:txBody>
                      <a:tcPr/>
                    </a:tc>
                    <a:tc>
                      <a:txBody>
                        <a:bodyPr/>
                        <a:lstStyle/>
                        <a:p>
                          <a:endParaRPr lang="ko-KR"/>
                        </a:p>
                      </a:txBody>
                      <a:tcPr>
                        <a:blipFill>
                          <a:blip r:embed="rId2"/>
                          <a:stretch>
                            <a:fillRect l="-100450" t="-503279" r="-101126" b="-311475"/>
                          </a:stretch>
                        </a:blipFill>
                      </a:tcPr>
                    </a:tc>
                    <a:tc>
                      <a:txBody>
                        <a:bodyPr/>
                        <a:lstStyle/>
                        <a:p>
                          <a:endParaRPr lang="ko-KR"/>
                        </a:p>
                      </a:txBody>
                      <a:tcPr>
                        <a:blipFill>
                          <a:blip r:embed="rId2"/>
                          <a:stretch>
                            <a:fillRect l="-200000" t="-503279" r="-899" b="-311475"/>
                          </a:stretch>
                        </a:blipFill>
                      </a:tcPr>
                    </a:tc>
                    <a:extLst>
                      <a:ext uri="{0D108BD9-81ED-4DB2-BD59-A6C34878D82A}">
                        <a16:rowId xmlns:a16="http://schemas.microsoft.com/office/drawing/2014/main" val="2974805006"/>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RASAP (k = 1, </a:t>
                          </a:r>
                          <a:r>
                            <a:rPr lang="en-US" altLang="ko-KR" sz="1600" dirty="0" err="1"/>
                            <a:t>lr</a:t>
                          </a:r>
                          <a:r>
                            <a:rPr lang="en-US" altLang="ko-KR" sz="1600" dirty="0"/>
                            <a:t> = 0.003)</a:t>
                          </a:r>
                          <a:endParaRPr lang="ko-KR" altLang="en-US" sz="1600" dirty="0"/>
                        </a:p>
                      </a:txBody>
                      <a:tcPr/>
                    </a:tc>
                    <a:tc>
                      <a:txBody>
                        <a:bodyPr/>
                        <a:lstStyle/>
                        <a:p>
                          <a:endParaRPr lang="ko-KR"/>
                        </a:p>
                      </a:txBody>
                      <a:tcPr>
                        <a:blipFill>
                          <a:blip r:embed="rId2"/>
                          <a:stretch>
                            <a:fillRect l="-100450" t="-603279" r="-101126" b="-211475"/>
                          </a:stretch>
                        </a:blipFill>
                      </a:tcPr>
                    </a:tc>
                    <a:tc>
                      <a:txBody>
                        <a:bodyPr/>
                        <a:lstStyle/>
                        <a:p>
                          <a:endParaRPr lang="ko-KR"/>
                        </a:p>
                      </a:txBody>
                      <a:tcPr>
                        <a:blipFill>
                          <a:blip r:embed="rId2"/>
                          <a:stretch>
                            <a:fillRect l="-200000" t="-603279" r="-899" b="-211475"/>
                          </a:stretch>
                        </a:blipFill>
                      </a:tcPr>
                    </a:tc>
                    <a:extLst>
                      <a:ext uri="{0D108BD9-81ED-4DB2-BD59-A6C34878D82A}">
                        <a16:rowId xmlns:a16="http://schemas.microsoft.com/office/drawing/2014/main" val="2083697963"/>
                      </a:ext>
                    </a:extLst>
                  </a:tr>
                  <a:tr h="370840">
                    <a:tc>
                      <a:txBody>
                        <a:bodyPr/>
                        <a:lstStyle/>
                        <a:p>
                          <a:pPr algn="ctr" latinLnBrk="1"/>
                          <a:r>
                            <a:rPr lang="en-US" altLang="ko-KR" sz="1600" dirty="0"/>
                            <a:t>ASAP (k = 1, </a:t>
                          </a:r>
                          <a:r>
                            <a:rPr lang="en-US" altLang="ko-KR" sz="1600" dirty="0" err="1"/>
                            <a:t>lr</a:t>
                          </a:r>
                          <a:r>
                            <a:rPr lang="en-US" altLang="ko-KR" sz="1600" dirty="0"/>
                            <a:t> = 0.03)</a:t>
                          </a:r>
                          <a:endParaRPr lang="ko-KR" altLang="en-US" sz="1600" dirty="0"/>
                        </a:p>
                      </a:txBody>
                      <a:tcPr/>
                    </a:tc>
                    <a:tc>
                      <a:txBody>
                        <a:bodyPr/>
                        <a:lstStyle/>
                        <a:p>
                          <a:endParaRPr lang="ko-KR"/>
                        </a:p>
                      </a:txBody>
                      <a:tcPr>
                        <a:blipFill>
                          <a:blip r:embed="rId2"/>
                          <a:stretch>
                            <a:fillRect l="-100450" t="-703279" r="-101126" b="-111475"/>
                          </a:stretch>
                        </a:blipFill>
                      </a:tcPr>
                    </a:tc>
                    <a:tc>
                      <a:txBody>
                        <a:bodyPr/>
                        <a:lstStyle/>
                        <a:p>
                          <a:endParaRPr lang="ko-KR"/>
                        </a:p>
                      </a:txBody>
                      <a:tcPr>
                        <a:blipFill>
                          <a:blip r:embed="rId2"/>
                          <a:stretch>
                            <a:fillRect l="-200000" t="-703279" r="-899" b="-111475"/>
                          </a:stretch>
                        </a:blipFill>
                      </a:tcPr>
                    </a:tc>
                    <a:extLst>
                      <a:ext uri="{0D108BD9-81ED-4DB2-BD59-A6C34878D82A}">
                        <a16:rowId xmlns:a16="http://schemas.microsoft.com/office/drawing/2014/main" val="1346777452"/>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RASAP (k = 1, </a:t>
                          </a:r>
                          <a:r>
                            <a:rPr lang="en-US" altLang="ko-KR" sz="1600" dirty="0" err="1"/>
                            <a:t>lr</a:t>
                          </a:r>
                          <a:r>
                            <a:rPr lang="en-US" altLang="ko-KR" sz="1600" dirty="0"/>
                            <a:t> = 0.03)</a:t>
                          </a:r>
                          <a:endParaRPr lang="ko-KR" altLang="en-US" sz="1600" dirty="0"/>
                        </a:p>
                      </a:txBody>
                      <a:tcPr/>
                    </a:tc>
                    <a:tc>
                      <a:txBody>
                        <a:bodyPr/>
                        <a:lstStyle/>
                        <a:p>
                          <a:endParaRPr lang="ko-KR"/>
                        </a:p>
                      </a:txBody>
                      <a:tcPr>
                        <a:blipFill>
                          <a:blip r:embed="rId2"/>
                          <a:stretch>
                            <a:fillRect l="-100450" t="-803279" r="-101126" b="-11475"/>
                          </a:stretch>
                        </a:blipFill>
                      </a:tcPr>
                    </a:tc>
                    <a:tc>
                      <a:txBody>
                        <a:bodyPr/>
                        <a:lstStyle/>
                        <a:p>
                          <a:endParaRPr lang="ko-KR"/>
                        </a:p>
                      </a:txBody>
                      <a:tcPr>
                        <a:blipFill>
                          <a:blip r:embed="rId2"/>
                          <a:stretch>
                            <a:fillRect l="-200000" t="-803279" r="-899" b="-11475"/>
                          </a:stretch>
                        </a:blipFill>
                      </a:tcPr>
                    </a:tc>
                    <a:extLst>
                      <a:ext uri="{0D108BD9-81ED-4DB2-BD59-A6C34878D82A}">
                        <a16:rowId xmlns:a16="http://schemas.microsoft.com/office/drawing/2014/main" val="611776003"/>
                      </a:ext>
                    </a:extLst>
                  </a:tr>
                </a:tbl>
              </a:graphicData>
            </a:graphic>
          </p:graphicFrame>
        </mc:Fallback>
      </mc:AlternateContent>
    </p:spTree>
    <p:extLst>
      <p:ext uri="{BB962C8B-B14F-4D97-AF65-F5344CB8AC3E}">
        <p14:creationId xmlns:p14="http://schemas.microsoft.com/office/powerpoint/2010/main" val="164360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b="0" i="0" dirty="0">
                    <a:solidFill>
                      <a:srgbClr val="000000"/>
                    </a:solidFill>
                    <a:effectLst/>
                    <a:latin typeface="Helvetica" panose="020B0604020202020204" pitchFamily="34" charset="0"/>
                  </a:rPr>
                  <a:t>Neuromorphic Algorithms : Biological inspirations to improve current learning scheme by making it “biologically plausible.” </a:t>
                </a: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Weight Transport Problem: Biological implausibility in Backpropagation (BP)  </a:t>
                </a:r>
              </a:p>
              <a:p>
                <a:pPr lvl="1"/>
                <a:r>
                  <a:rPr lang="en-US" altLang="ko-KR" sz="1200" b="0" i="0" dirty="0">
                    <a:solidFill>
                      <a:srgbClr val="000000"/>
                    </a:solidFill>
                    <a:effectLst/>
                    <a:latin typeface="Helvetica" panose="020B0604020202020204" pitchFamily="34" charset="0"/>
                  </a:rPr>
                  <a:t>How can we send </a:t>
                </a:r>
                <a14:m>
                  <m:oMath xmlns:m="http://schemas.openxmlformats.org/officeDocument/2006/math">
                    <m:sSup>
                      <m:sSupPr>
                        <m:ctrlPr>
                          <a:rPr lang="en-US" altLang="ko-KR" sz="1200" b="0" i="1" smtClean="0">
                            <a:solidFill>
                              <a:srgbClr val="000000"/>
                            </a:solidFill>
                            <a:effectLst/>
                            <a:latin typeface="Cambria Math" panose="02040503050406030204" pitchFamily="18" charset="0"/>
                          </a:rPr>
                        </m:ctrlPr>
                      </m:sSupPr>
                      <m:e>
                        <m:r>
                          <a:rPr lang="en-US" altLang="ko-KR" sz="1200" b="0" i="1" smtClean="0">
                            <a:solidFill>
                              <a:srgbClr val="000000"/>
                            </a:solidFill>
                            <a:effectLst/>
                            <a:latin typeface="Cambria Math" panose="02040503050406030204" pitchFamily="18" charset="0"/>
                          </a:rPr>
                          <m:t>𝑊</m:t>
                        </m:r>
                      </m:e>
                      <m:sup>
                        <m:r>
                          <a:rPr lang="en-US" altLang="ko-KR" sz="1200" b="0" i="1" smtClean="0">
                            <a:solidFill>
                              <a:srgbClr val="000000"/>
                            </a:solidFill>
                            <a:effectLst/>
                            <a:latin typeface="Cambria Math" panose="02040503050406030204" pitchFamily="18" charset="0"/>
                          </a:rPr>
                          <m:t>𝑇</m:t>
                        </m:r>
                      </m:sup>
                    </m:sSup>
                  </m:oMath>
                </a14:m>
                <a:r>
                  <a:rPr lang="en-US" altLang="ko-KR" sz="1200" b="0" i="0" dirty="0">
                    <a:solidFill>
                      <a:srgbClr val="000000"/>
                    </a:solidFill>
                    <a:effectLst/>
                    <a:latin typeface="Helvetica" panose="020B0604020202020204" pitchFamily="34" charset="0"/>
                  </a:rPr>
                  <a:t> via unidirectional neuron – neuron connections (through synapses)?</a:t>
                </a:r>
              </a:p>
              <a:p>
                <a:r>
                  <a:rPr lang="en-US" altLang="ko-KR" sz="1600" dirty="0">
                    <a:solidFill>
                      <a:srgbClr val="000000"/>
                    </a:solidFill>
                    <a:latin typeface="Helvetica" panose="020B0604020202020204" pitchFamily="34" charset="0"/>
                  </a:rPr>
                  <a:t>In a fully connected network consider : </a:t>
                </a:r>
                <a14:m>
                  <m:oMath xmlns:m="http://schemas.openxmlformats.org/officeDocument/2006/math">
                    <m:sSup>
                      <m:sSupPr>
                        <m:ctrlPr>
                          <a:rPr lang="ko-KR" altLang="en-US" sz="1800" i="1">
                            <a:solidFill>
                              <a:schemeClr val="tx1"/>
                            </a:solidFill>
                            <a:latin typeface="Cambria Math" panose="02040503050406030204" pitchFamily="18" charset="0"/>
                          </a:rPr>
                        </m:ctrlPr>
                      </m:sSupPr>
                      <m:e>
                        <m:r>
                          <a:rPr lang="ko-KR" altLang="en-US" sz="1800">
                            <a:solidFill>
                              <a:schemeClr val="tx1"/>
                            </a:solidFill>
                            <a:latin typeface="Cambria Math" panose="02040503050406030204" pitchFamily="18" charset="0"/>
                          </a:rPr>
                          <m:t>h</m:t>
                        </m:r>
                      </m:e>
                      <m:sup>
                        <m:r>
                          <a:rPr lang="ko-KR" altLang="en-US" sz="1800">
                            <a:solidFill>
                              <a:schemeClr val="tx1"/>
                            </a:solidFill>
                            <a:latin typeface="Cambria Math" panose="02040503050406030204" pitchFamily="18" charset="0"/>
                          </a:rPr>
                          <m:t>𝑙</m:t>
                        </m:r>
                        <m:r>
                          <a:rPr lang="ko-KR" altLang="en-US" sz="1800">
                            <a:solidFill>
                              <a:schemeClr val="tx1"/>
                            </a:solidFill>
                            <a:latin typeface="Cambria Math" panose="02040503050406030204" pitchFamily="18" charset="0"/>
                          </a:rPr>
                          <m:t>+1</m:t>
                        </m:r>
                      </m:sup>
                    </m:sSup>
                    <m:r>
                      <a:rPr lang="ko-KR" altLang="en-US" sz="1800">
                        <a:solidFill>
                          <a:schemeClr val="tx1"/>
                        </a:solidFill>
                        <a:latin typeface="Cambria Math" panose="02040503050406030204" pitchFamily="18" charset="0"/>
                      </a:rPr>
                      <m:t>= </m:t>
                    </m:r>
                    <m:sSub>
                      <m:sSubPr>
                        <m:ctrlPr>
                          <a:rPr lang="ko-KR" altLang="en-US" sz="1800" i="1">
                            <a:solidFill>
                              <a:schemeClr val="tx1"/>
                            </a:solidFill>
                            <a:latin typeface="Cambria Math" panose="02040503050406030204" pitchFamily="18" charset="0"/>
                          </a:rPr>
                        </m:ctrlPr>
                      </m:sSubPr>
                      <m:e>
                        <m:r>
                          <a:rPr lang="ko-KR" altLang="en-US" sz="1800">
                            <a:solidFill>
                              <a:schemeClr val="tx1"/>
                            </a:solidFill>
                            <a:latin typeface="Cambria Math" panose="02040503050406030204" pitchFamily="18" charset="0"/>
                          </a:rPr>
                          <m:t>𝑓</m:t>
                        </m:r>
                      </m:e>
                      <m:sub>
                        <m:r>
                          <a:rPr lang="ko-KR" altLang="en-US" sz="1800">
                            <a:solidFill>
                              <a:schemeClr val="tx1"/>
                            </a:solidFill>
                            <a:latin typeface="Cambria Math" panose="02040503050406030204" pitchFamily="18" charset="0"/>
                          </a:rPr>
                          <m:t>𝑙</m:t>
                        </m:r>
                        <m:r>
                          <a:rPr lang="ko-KR" altLang="en-US" sz="1800">
                            <a:solidFill>
                              <a:schemeClr val="tx1"/>
                            </a:solidFill>
                            <a:latin typeface="Cambria Math" panose="02040503050406030204" pitchFamily="18" charset="0"/>
                          </a:rPr>
                          <m:t>+1</m:t>
                        </m:r>
                      </m:sub>
                    </m:sSub>
                    <m:d>
                      <m:dPr>
                        <m:ctrlPr>
                          <a:rPr lang="ko-KR" altLang="en-US" sz="1800" i="1">
                            <a:solidFill>
                              <a:schemeClr val="tx1"/>
                            </a:solidFill>
                            <a:latin typeface="Cambria Math" panose="02040503050406030204" pitchFamily="18" charset="0"/>
                          </a:rPr>
                        </m:ctrlPr>
                      </m:dPr>
                      <m:e>
                        <m:sSup>
                          <m:sSupPr>
                            <m:ctrlPr>
                              <a:rPr lang="ko-KR" altLang="en-US" sz="1800" i="1">
                                <a:solidFill>
                                  <a:schemeClr val="tx1"/>
                                </a:solidFill>
                                <a:latin typeface="Cambria Math" panose="02040503050406030204" pitchFamily="18" charset="0"/>
                              </a:rPr>
                            </m:ctrlPr>
                          </m:sSupPr>
                          <m:e>
                            <m:r>
                              <a:rPr lang="ko-KR" altLang="en-US" sz="1800">
                                <a:solidFill>
                                  <a:schemeClr val="tx1"/>
                                </a:solidFill>
                                <a:latin typeface="Cambria Math" panose="02040503050406030204" pitchFamily="18" charset="0"/>
                              </a:rPr>
                              <m:t>𝑊</m:t>
                            </m:r>
                          </m:e>
                          <m:sup>
                            <m:r>
                              <a:rPr lang="ko-KR" altLang="en-US" sz="1800">
                                <a:solidFill>
                                  <a:schemeClr val="tx1"/>
                                </a:solidFill>
                                <a:latin typeface="Cambria Math" panose="02040503050406030204" pitchFamily="18" charset="0"/>
                              </a:rPr>
                              <m:t>𝑙</m:t>
                            </m:r>
                            <m:r>
                              <a:rPr lang="ko-KR" altLang="en-US" sz="1800">
                                <a:solidFill>
                                  <a:schemeClr val="tx1"/>
                                </a:solidFill>
                                <a:latin typeface="Cambria Math" panose="02040503050406030204" pitchFamily="18" charset="0"/>
                              </a:rPr>
                              <m:t>+1</m:t>
                            </m:r>
                          </m:sup>
                        </m:sSup>
                        <m:sSup>
                          <m:sSupPr>
                            <m:ctrlPr>
                              <a:rPr lang="ko-KR" altLang="en-US" sz="1800" i="1">
                                <a:solidFill>
                                  <a:schemeClr val="tx1"/>
                                </a:solidFill>
                                <a:latin typeface="Cambria Math" panose="02040503050406030204" pitchFamily="18" charset="0"/>
                              </a:rPr>
                            </m:ctrlPr>
                          </m:sSupPr>
                          <m:e>
                            <m:r>
                              <a:rPr lang="ko-KR" altLang="en-US" sz="1800">
                                <a:solidFill>
                                  <a:schemeClr val="tx1"/>
                                </a:solidFill>
                                <a:latin typeface="Cambria Math" panose="02040503050406030204" pitchFamily="18" charset="0"/>
                              </a:rPr>
                              <m:t>h</m:t>
                            </m:r>
                          </m:e>
                          <m:sup>
                            <m:r>
                              <a:rPr lang="ko-KR" altLang="en-US" sz="1800">
                                <a:solidFill>
                                  <a:schemeClr val="tx1"/>
                                </a:solidFill>
                                <a:latin typeface="Cambria Math" panose="02040503050406030204" pitchFamily="18" charset="0"/>
                              </a:rPr>
                              <m:t>𝑙</m:t>
                            </m:r>
                          </m:sup>
                        </m:sSup>
                        <m:r>
                          <a:rPr lang="ko-KR" altLang="en-US" sz="1800">
                            <a:solidFill>
                              <a:schemeClr val="tx1"/>
                            </a:solidFill>
                            <a:latin typeface="Cambria Math" panose="02040503050406030204" pitchFamily="18" charset="0"/>
                          </a:rPr>
                          <m:t>+</m:t>
                        </m:r>
                        <m:sSup>
                          <m:sSupPr>
                            <m:ctrlPr>
                              <a:rPr lang="ko-KR" altLang="en-US" sz="1800" i="1">
                                <a:solidFill>
                                  <a:schemeClr val="tx1"/>
                                </a:solidFill>
                                <a:latin typeface="Cambria Math" panose="02040503050406030204" pitchFamily="18" charset="0"/>
                              </a:rPr>
                            </m:ctrlPr>
                          </m:sSupPr>
                          <m:e>
                            <m:r>
                              <a:rPr lang="ko-KR" altLang="en-US" sz="1800">
                                <a:solidFill>
                                  <a:schemeClr val="tx1"/>
                                </a:solidFill>
                                <a:latin typeface="Cambria Math" panose="02040503050406030204" pitchFamily="18" charset="0"/>
                              </a:rPr>
                              <m:t>𝑏</m:t>
                            </m:r>
                          </m:e>
                          <m:sup>
                            <m:r>
                              <a:rPr lang="ko-KR" altLang="en-US" sz="1800">
                                <a:solidFill>
                                  <a:schemeClr val="tx1"/>
                                </a:solidFill>
                                <a:latin typeface="Cambria Math" panose="02040503050406030204" pitchFamily="18" charset="0"/>
                              </a:rPr>
                              <m:t>𝑙</m:t>
                            </m:r>
                            <m:r>
                              <a:rPr lang="ko-KR" altLang="en-US" sz="1800">
                                <a:solidFill>
                                  <a:schemeClr val="tx1"/>
                                </a:solidFill>
                                <a:latin typeface="Cambria Math" panose="02040503050406030204" pitchFamily="18" charset="0"/>
                              </a:rPr>
                              <m:t>+1</m:t>
                            </m:r>
                          </m:sup>
                        </m:sSup>
                      </m:e>
                    </m:d>
                  </m:oMath>
                </a14:m>
                <a:endParaRPr lang="en-US" altLang="ko-KR" sz="1800" dirty="0">
                  <a:solidFill>
                    <a:schemeClr val="tx1"/>
                  </a:solidFill>
                  <a:latin typeface="Helvetica" panose="020B0604020202020204" pitchFamily="34" charset="0"/>
                </a:endParaRPr>
              </a:p>
              <a:p>
                <a14:m>
                  <m:oMath xmlns:m="http://schemas.openxmlformats.org/officeDocument/2006/math">
                    <m:sSup>
                      <m:sSupPr>
                        <m:ctrlPr>
                          <a:rPr lang="ko-KR" altLang="ko-KR" sz="1800" i="1">
                            <a:solidFill>
                              <a:schemeClr val="tx1"/>
                            </a:solidFill>
                            <a:latin typeface="Cambria Math" panose="02040503050406030204" pitchFamily="18" charset="0"/>
                          </a:rPr>
                        </m:ctrlPr>
                      </m:sSupPr>
                      <m:e>
                        <m:r>
                          <a:rPr lang="en-US" altLang="ko-KR" sz="1800">
                            <a:solidFill>
                              <a:schemeClr val="tx1"/>
                            </a:solidFill>
                            <a:latin typeface="Cambria Math" panose="02040503050406030204" pitchFamily="18" charset="0"/>
                          </a:rPr>
                          <m:t>∆</m:t>
                        </m:r>
                        <m:r>
                          <a:rPr lang="en-US" altLang="ko-KR" sz="1800">
                            <a:solidFill>
                              <a:schemeClr val="tx1"/>
                            </a:solidFill>
                            <a:latin typeface="Cambria Math" panose="02040503050406030204" pitchFamily="18" charset="0"/>
                          </a:rPr>
                          <m:t>𝑊</m:t>
                        </m:r>
                      </m:e>
                      <m:sup>
                        <m:r>
                          <a:rPr lang="en-US" altLang="ko-KR" sz="1800">
                            <a:solidFill>
                              <a:schemeClr val="tx1"/>
                            </a:solidFill>
                            <a:latin typeface="Cambria Math" panose="02040503050406030204" pitchFamily="18" charset="0"/>
                          </a:rPr>
                          <m:t>𝑙</m:t>
                        </m:r>
                        <m:r>
                          <a:rPr lang="en-US" altLang="ko-KR" sz="1800">
                            <a:solidFill>
                              <a:schemeClr val="tx1"/>
                            </a:solidFill>
                            <a:latin typeface="Cambria Math" panose="02040503050406030204" pitchFamily="18" charset="0"/>
                          </a:rPr>
                          <m:t>+1</m:t>
                        </m:r>
                      </m:sup>
                    </m:sSup>
                    <m:r>
                      <a:rPr lang="en-US" altLang="ko-KR" sz="1800">
                        <a:solidFill>
                          <a:schemeClr val="tx1"/>
                        </a:solidFill>
                        <a:latin typeface="Cambria Math" panose="02040503050406030204" pitchFamily="18" charset="0"/>
                      </a:rPr>
                      <m:t>= −</m:t>
                    </m:r>
                    <m:r>
                      <a:rPr lang="en-US" altLang="ko-KR" sz="1800">
                        <a:solidFill>
                          <a:schemeClr val="tx1"/>
                        </a:solidFill>
                        <a:latin typeface="Cambria Math" panose="02040503050406030204" pitchFamily="18" charset="0"/>
                      </a:rPr>
                      <m:t>𝜂</m:t>
                    </m:r>
                    <m:sSup>
                      <m:sSupPr>
                        <m:ctrlPr>
                          <a:rPr lang="ko-KR" altLang="ko-KR" sz="1800" i="1">
                            <a:solidFill>
                              <a:schemeClr val="tx1"/>
                            </a:solidFill>
                            <a:latin typeface="Cambria Math" panose="02040503050406030204" pitchFamily="18" charset="0"/>
                          </a:rPr>
                        </m:ctrlPr>
                      </m:sSupPr>
                      <m:e>
                        <m:r>
                          <a:rPr lang="en-US" altLang="ko-KR" sz="1800">
                            <a:solidFill>
                              <a:schemeClr val="tx1"/>
                            </a:solidFill>
                            <a:latin typeface="Cambria Math" panose="02040503050406030204" pitchFamily="18" charset="0"/>
                          </a:rPr>
                          <m:t>𝛿</m:t>
                        </m:r>
                      </m:e>
                      <m:sup>
                        <m:r>
                          <a:rPr lang="en-US" altLang="ko-KR" sz="1800">
                            <a:solidFill>
                              <a:schemeClr val="tx1"/>
                            </a:solidFill>
                            <a:latin typeface="Cambria Math" panose="02040503050406030204" pitchFamily="18" charset="0"/>
                          </a:rPr>
                          <m:t>𝑙</m:t>
                        </m:r>
                        <m:r>
                          <a:rPr lang="en-US" altLang="ko-KR" sz="1800">
                            <a:solidFill>
                              <a:schemeClr val="tx1"/>
                            </a:solidFill>
                            <a:latin typeface="Cambria Math" panose="02040503050406030204" pitchFamily="18" charset="0"/>
                          </a:rPr>
                          <m:t>+1</m:t>
                        </m:r>
                      </m:sup>
                    </m:sSup>
                    <m:sSup>
                      <m:sSupPr>
                        <m:ctrlPr>
                          <a:rPr lang="ko-KR" altLang="ko-KR" sz="1800" i="1">
                            <a:solidFill>
                              <a:schemeClr val="tx1"/>
                            </a:solidFill>
                            <a:latin typeface="Cambria Math" panose="02040503050406030204" pitchFamily="18" charset="0"/>
                          </a:rPr>
                        </m:ctrlPr>
                      </m:sSupPr>
                      <m:e>
                        <m:sSup>
                          <m:sSupPr>
                            <m:ctrlPr>
                              <a:rPr lang="ko-KR" altLang="ko-KR" sz="1800" i="1">
                                <a:solidFill>
                                  <a:schemeClr val="tx1"/>
                                </a:solidFill>
                                <a:latin typeface="Cambria Math" panose="02040503050406030204" pitchFamily="18" charset="0"/>
                              </a:rPr>
                            </m:ctrlPr>
                          </m:sSupPr>
                          <m:e>
                            <m:r>
                              <a:rPr lang="en-US" altLang="ko-KR" sz="1800">
                                <a:solidFill>
                                  <a:schemeClr val="tx1"/>
                                </a:solidFill>
                                <a:latin typeface="Cambria Math" panose="02040503050406030204" pitchFamily="18" charset="0"/>
                              </a:rPr>
                              <m:t>h</m:t>
                            </m:r>
                          </m:e>
                          <m:sup>
                            <m:r>
                              <a:rPr lang="en-US" altLang="ko-KR" sz="1800">
                                <a:solidFill>
                                  <a:schemeClr val="tx1"/>
                                </a:solidFill>
                                <a:latin typeface="Cambria Math" panose="02040503050406030204" pitchFamily="18" charset="0"/>
                              </a:rPr>
                              <m:t>𝑙</m:t>
                            </m:r>
                          </m:sup>
                        </m:sSup>
                      </m:e>
                      <m:sup>
                        <m:r>
                          <a:rPr lang="en-US" altLang="ko-KR" sz="1800">
                            <a:solidFill>
                              <a:schemeClr val="tx1"/>
                            </a:solidFill>
                            <a:latin typeface="Cambria Math" panose="02040503050406030204" pitchFamily="18" charset="0"/>
                          </a:rPr>
                          <m:t>𝑇</m:t>
                        </m:r>
                      </m:sup>
                    </m:sSup>
                  </m:oMath>
                </a14:m>
                <a:endParaRPr lang="en-US" altLang="ko-KR" sz="1800" dirty="0">
                  <a:solidFill>
                    <a:schemeClr val="tx1"/>
                  </a:solidFill>
                  <a:latin typeface="Cambria Math" panose="02040503050406030204" pitchFamily="18" charset="0"/>
                </a:endParaRPr>
              </a:p>
              <a:p>
                <a14:m>
                  <m:oMath xmlns:m="http://schemas.openxmlformats.org/officeDocument/2006/math">
                    <m:sSup>
                      <m:sSupPr>
                        <m:ctrlPr>
                          <a:rPr lang="ko-KR" altLang="ko-KR" sz="1800" i="1">
                            <a:solidFill>
                              <a:schemeClr val="tx1"/>
                            </a:solidFill>
                            <a:latin typeface="Cambria Math" panose="02040503050406030204" pitchFamily="18" charset="0"/>
                          </a:rPr>
                        </m:ctrlPr>
                      </m:sSupPr>
                      <m:e>
                        <m:r>
                          <a:rPr lang="en-US" altLang="ko-KR" sz="1800" i="1">
                            <a:solidFill>
                              <a:schemeClr val="tx1"/>
                            </a:solidFill>
                            <a:latin typeface="Cambria Math" panose="02040503050406030204" pitchFamily="18" charset="0"/>
                          </a:rPr>
                          <m:t>𝛿</m:t>
                        </m:r>
                      </m:e>
                      <m:sup>
                        <m:r>
                          <a:rPr lang="en-US" altLang="ko-KR" sz="1800" i="1">
                            <a:solidFill>
                              <a:schemeClr val="tx1"/>
                            </a:solidFill>
                            <a:latin typeface="Cambria Math" panose="02040503050406030204" pitchFamily="18" charset="0"/>
                          </a:rPr>
                          <m:t>𝑙</m:t>
                        </m:r>
                      </m:sup>
                    </m:sSup>
                    <m:r>
                      <a:rPr lang="en-US" altLang="ko-KR" sz="1800" i="1">
                        <a:solidFill>
                          <a:schemeClr val="tx1"/>
                        </a:solidFill>
                        <a:latin typeface="Cambria Math" panose="02040503050406030204" pitchFamily="18" charset="0"/>
                      </a:rPr>
                      <m:t>= </m:t>
                    </m:r>
                    <m:sSub>
                      <m:sSubPr>
                        <m:ctrlPr>
                          <a:rPr lang="ko-KR" altLang="ko-KR" sz="1800" i="1">
                            <a:solidFill>
                              <a:schemeClr val="tx1"/>
                            </a:solidFill>
                            <a:latin typeface="Cambria Math" panose="02040503050406030204" pitchFamily="18" charset="0"/>
                          </a:rPr>
                        </m:ctrlPr>
                      </m:sSubPr>
                      <m:e>
                        <m:r>
                          <a:rPr lang="en-US" altLang="ko-KR" sz="1800" i="1">
                            <a:solidFill>
                              <a:schemeClr val="tx1"/>
                            </a:solidFill>
                            <a:latin typeface="Cambria Math" panose="02040503050406030204" pitchFamily="18" charset="0"/>
                          </a:rPr>
                          <m:t>𝑓</m:t>
                        </m:r>
                      </m:e>
                      <m:sub>
                        <m:r>
                          <a:rPr lang="en-US" altLang="ko-KR" sz="1800" i="1">
                            <a:solidFill>
                              <a:schemeClr val="tx1"/>
                            </a:solidFill>
                            <a:latin typeface="Cambria Math" panose="02040503050406030204" pitchFamily="18" charset="0"/>
                          </a:rPr>
                          <m:t>𝑙</m:t>
                        </m:r>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d>
                      <m:dPr>
                        <m:ctrlPr>
                          <a:rPr lang="ko-KR" altLang="ko-KR" sz="1800" i="1">
                            <a:solidFill>
                              <a:schemeClr val="tx1"/>
                            </a:solidFill>
                            <a:latin typeface="Cambria Math" panose="02040503050406030204" pitchFamily="18" charset="0"/>
                          </a:rPr>
                        </m:ctrlPr>
                      </m:dPr>
                      <m:e>
                        <m:sSup>
                          <m:sSupPr>
                            <m:ctrlPr>
                              <a:rPr lang="ko-KR" altLang="ko-KR" sz="1800" i="1">
                                <a:solidFill>
                                  <a:schemeClr val="tx1"/>
                                </a:solidFill>
                                <a:latin typeface="Cambria Math" panose="02040503050406030204" pitchFamily="18" charset="0"/>
                              </a:rPr>
                            </m:ctrlPr>
                          </m:sSupPr>
                          <m:e>
                            <m:r>
                              <a:rPr lang="en-US" altLang="ko-KR" sz="1800" i="1">
                                <a:solidFill>
                                  <a:schemeClr val="tx1"/>
                                </a:solidFill>
                                <a:latin typeface="Cambria Math" panose="02040503050406030204" pitchFamily="18" charset="0"/>
                              </a:rPr>
                              <m:t>h</m:t>
                            </m:r>
                          </m:e>
                          <m:sup>
                            <m:r>
                              <a:rPr lang="en-US" altLang="ko-KR" sz="1800" i="1">
                                <a:solidFill>
                                  <a:schemeClr val="tx1"/>
                                </a:solidFill>
                                <a:latin typeface="Cambria Math" panose="02040503050406030204" pitchFamily="18" charset="0"/>
                              </a:rPr>
                              <m:t>𝑙</m:t>
                            </m:r>
                          </m:sup>
                        </m:sSup>
                      </m:e>
                    </m:d>
                    <m:sSup>
                      <m:sSupPr>
                        <m:ctrlPr>
                          <a:rPr lang="ko-KR" altLang="ko-KR" sz="1800" i="1">
                            <a:solidFill>
                              <a:schemeClr val="tx1"/>
                            </a:solidFill>
                            <a:latin typeface="Cambria Math" panose="02040503050406030204" pitchFamily="18" charset="0"/>
                          </a:rPr>
                        </m:ctrlPr>
                      </m:sSupPr>
                      <m:e>
                        <m:sSup>
                          <m:sSupPr>
                            <m:ctrlPr>
                              <a:rPr lang="ko-KR" altLang="ko-KR" sz="1800" i="1">
                                <a:solidFill>
                                  <a:schemeClr val="tx1"/>
                                </a:solidFill>
                                <a:latin typeface="Cambria Math" panose="02040503050406030204" pitchFamily="18" charset="0"/>
                              </a:rPr>
                            </m:ctrlPr>
                          </m:sSupPr>
                          <m:e>
                            <m:r>
                              <a:rPr lang="en-US" altLang="ko-KR" sz="1800" i="1">
                                <a:solidFill>
                                  <a:schemeClr val="tx1"/>
                                </a:solidFill>
                                <a:latin typeface="Cambria Math" panose="02040503050406030204" pitchFamily="18" charset="0"/>
                              </a:rPr>
                              <m:t>𝑊</m:t>
                            </m:r>
                          </m:e>
                          <m:sup>
                            <m:r>
                              <a:rPr lang="en-US" altLang="ko-KR" sz="1800" i="1">
                                <a:solidFill>
                                  <a:schemeClr val="tx1"/>
                                </a:solidFill>
                                <a:latin typeface="Cambria Math" panose="02040503050406030204" pitchFamily="18" charset="0"/>
                              </a:rPr>
                              <m:t>𝑙</m:t>
                            </m:r>
                            <m:r>
                              <a:rPr lang="en-US" altLang="ko-KR" sz="1800" i="1">
                                <a:solidFill>
                                  <a:schemeClr val="tx1"/>
                                </a:solidFill>
                                <a:latin typeface="Cambria Math" panose="02040503050406030204" pitchFamily="18" charset="0"/>
                              </a:rPr>
                              <m:t>+1</m:t>
                            </m:r>
                          </m:sup>
                        </m:sSup>
                      </m:e>
                      <m:sup>
                        <m:r>
                          <a:rPr lang="en-US" altLang="ko-KR" sz="1800" i="1">
                            <a:solidFill>
                              <a:schemeClr val="tx1"/>
                            </a:solidFill>
                            <a:latin typeface="Cambria Math" panose="02040503050406030204" pitchFamily="18" charset="0"/>
                          </a:rPr>
                          <m:t>𝑇</m:t>
                        </m:r>
                      </m:sup>
                    </m:sSup>
                    <m:sSup>
                      <m:sSupPr>
                        <m:ctrlPr>
                          <a:rPr lang="ko-KR" altLang="ko-KR" sz="1800" i="1">
                            <a:solidFill>
                              <a:schemeClr val="tx1"/>
                            </a:solidFill>
                            <a:latin typeface="Cambria Math" panose="02040503050406030204" pitchFamily="18" charset="0"/>
                          </a:rPr>
                        </m:ctrlPr>
                      </m:sSupPr>
                      <m:e>
                        <m:r>
                          <a:rPr lang="en-US" altLang="ko-KR" sz="1800" i="1">
                            <a:solidFill>
                              <a:schemeClr val="tx1"/>
                            </a:solidFill>
                            <a:latin typeface="Cambria Math" panose="02040503050406030204" pitchFamily="18" charset="0"/>
                          </a:rPr>
                          <m:t>𝛿</m:t>
                        </m:r>
                      </m:e>
                      <m:sup>
                        <m:r>
                          <a:rPr lang="en-US" altLang="ko-KR" sz="1800" i="1">
                            <a:solidFill>
                              <a:schemeClr val="tx1"/>
                            </a:solidFill>
                            <a:latin typeface="Cambria Math" panose="02040503050406030204" pitchFamily="18" charset="0"/>
                          </a:rPr>
                          <m:t>𝑙</m:t>
                        </m:r>
                        <m:r>
                          <a:rPr lang="en-US" altLang="ko-KR" sz="1800" i="1">
                            <a:solidFill>
                              <a:schemeClr val="tx1"/>
                            </a:solidFill>
                            <a:latin typeface="Cambria Math" panose="02040503050406030204" pitchFamily="18" charset="0"/>
                          </a:rPr>
                          <m:t>+1</m:t>
                        </m:r>
                      </m:sup>
                    </m:sSup>
                  </m:oMath>
                </a14:m>
                <a:endParaRPr lang="en-US" altLang="ko-KR" sz="1800" i="1" dirty="0">
                  <a:solidFill>
                    <a:schemeClr val="tx1"/>
                  </a:solidFill>
                  <a:latin typeface="Cambria Math" panose="02040503050406030204" pitchFamily="18" charset="0"/>
                </a:endParaRPr>
              </a:p>
              <a:p>
                <a:r>
                  <a:rPr lang="en-US" altLang="ko-KR" sz="1600" dirty="0">
                    <a:solidFill>
                      <a:srgbClr val="000000"/>
                    </a:solidFill>
                    <a:latin typeface="Helvetica" panose="020B0604020202020204" pitchFamily="34" charset="0"/>
                  </a:rPr>
                  <a:t>Sending information of </a:t>
                </a:r>
                <a14:m>
                  <m:oMath xmlns:m="http://schemas.openxmlformats.org/officeDocument/2006/math">
                    <m:sSup>
                      <m:sSupPr>
                        <m:ctrlPr>
                          <a:rPr lang="ko-KR" altLang="ko-KR" sz="1600" i="1" smtClean="0">
                            <a:solidFill>
                              <a:schemeClr val="tx1"/>
                            </a:solidFill>
                            <a:latin typeface="Cambria Math" panose="02040503050406030204" pitchFamily="18" charset="0"/>
                          </a:rPr>
                        </m:ctrlPr>
                      </m:sSupPr>
                      <m:e>
                        <m:r>
                          <a:rPr lang="en-US" altLang="ko-KR" sz="1600">
                            <a:solidFill>
                              <a:schemeClr val="tx1"/>
                            </a:solidFill>
                            <a:latin typeface="Cambria Math" panose="02040503050406030204" pitchFamily="18" charset="0"/>
                          </a:rPr>
                          <m:t>𝑊</m:t>
                        </m:r>
                      </m:e>
                      <m:sup>
                        <m:r>
                          <a:rPr lang="en-US" altLang="ko-KR" sz="1600">
                            <a:solidFill>
                              <a:schemeClr val="tx1"/>
                            </a:solidFill>
                            <a:latin typeface="Cambria Math" panose="02040503050406030204" pitchFamily="18" charset="0"/>
                          </a:rPr>
                          <m:t>𝑙</m:t>
                        </m:r>
                        <m:r>
                          <a:rPr lang="en-US" altLang="ko-KR" sz="1600">
                            <a:solidFill>
                              <a:schemeClr val="tx1"/>
                            </a:solidFill>
                            <a:latin typeface="Cambria Math" panose="02040503050406030204" pitchFamily="18" charset="0"/>
                          </a:rPr>
                          <m:t>+1</m:t>
                        </m:r>
                      </m:sup>
                    </m:sSup>
                  </m:oMath>
                </a14:m>
                <a:r>
                  <a:rPr lang="en-US" altLang="ko-KR" sz="1600" dirty="0">
                    <a:solidFill>
                      <a:srgbClr val="000000"/>
                    </a:solidFill>
                    <a:latin typeface="Helvetica" panose="020B0604020202020204" pitchFamily="34" charset="0"/>
                  </a:rPr>
                  <a:t> is impossible via the unidirectional connections.</a:t>
                </a:r>
              </a:p>
            </p:txBody>
          </p:sp>
        </mc:Choice>
        <mc:Fallback xmlns="">
          <p:sp>
            <p:nvSpPr>
              <p:cNvPr id="12" name="내용 개체 틀 4">
                <a:extLst>
                  <a:ext uri="{FF2B5EF4-FFF2-40B4-BE49-F238E27FC236}">
                    <a16:creationId xmlns:a16="http://schemas.microsoft.com/office/drawing/2014/main" id="{72B55F7E-2C63-44AA-A40B-5702C4322A4C}"/>
                  </a:ext>
                </a:extLst>
              </p:cNvPr>
              <p:cNvSpPr txBox="1">
                <a:spLocks noRot="1" noChangeAspect="1" noMove="1" noResize="1" noEditPoints="1" noAdjustHandles="1" noChangeArrowheads="1" noChangeShapeType="1" noTextEdit="1"/>
              </p:cNvSpPr>
              <p:nvPr/>
            </p:nvSpPr>
            <p:spPr>
              <a:xfrm>
                <a:off x="166688" y="760457"/>
                <a:ext cx="11841162" cy="5782955"/>
              </a:xfrm>
              <a:prstGeom prst="rect">
                <a:avLst/>
              </a:prstGeom>
              <a:blipFill>
                <a:blip r:embed="rId2"/>
                <a:stretch>
                  <a:fillRect l="-309" t="-738"/>
                </a:stretch>
              </a:blipFill>
            </p:spPr>
            <p:txBody>
              <a:bodyPr/>
              <a:lstStyle/>
              <a:p>
                <a:r>
                  <a:rPr lang="ko-KR" altLang="en-US">
                    <a:noFill/>
                  </a:rPr>
                  <a:t> </a:t>
                </a:r>
              </a:p>
            </p:txBody>
          </p:sp>
        </mc:Fallback>
      </mc:AlternateContent>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2" y="6431728"/>
            <a:ext cx="258588" cy="241025"/>
          </a:xfrm>
        </p:spPr>
        <p:txBody>
          <a:bodyPr/>
          <a:lstStyle/>
          <a:p>
            <a:fld id="{E404A0BA-372D-4ACC-886D-03471C3DC61A}" type="slidenum">
              <a:rPr lang="ko-KR" altLang="en-US" smtClean="0"/>
              <a:t>3</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Weight Transport Problem</a:t>
            </a:r>
            <a:endParaRPr lang="ko-KR" altLang="en-US" dirty="0">
              <a:solidFill>
                <a:schemeClr val="tx1"/>
              </a:solidFill>
            </a:endParaRPr>
          </a:p>
        </p:txBody>
      </p:sp>
      <p:pic>
        <p:nvPicPr>
          <p:cNvPr id="1028" name="Picture 4" descr="Neuron - Wikipedia">
            <a:extLst>
              <a:ext uri="{FF2B5EF4-FFF2-40B4-BE49-F238E27FC236}">
                <a16:creationId xmlns:a16="http://schemas.microsoft.com/office/drawing/2014/main" id="{B7CC3DA9-4DE3-488E-B425-1A1BE4449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578" y="3429000"/>
            <a:ext cx="4574756" cy="2774128"/>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64BCC281-AC72-4530-A4EE-43E084F93432}"/>
              </a:ext>
            </a:extLst>
          </p:cNvPr>
          <p:cNvPicPr>
            <a:picLocks noChangeAspect="1"/>
          </p:cNvPicPr>
          <p:nvPr/>
        </p:nvPicPr>
        <p:blipFill rotWithShape="1">
          <a:blip r:embed="rId4"/>
          <a:srcRect b="66846"/>
          <a:stretch/>
        </p:blipFill>
        <p:spPr>
          <a:xfrm>
            <a:off x="1536693" y="3746806"/>
            <a:ext cx="4067822" cy="1762432"/>
          </a:xfrm>
          <a:prstGeom prst="rect">
            <a:avLst/>
          </a:prstGeom>
        </p:spPr>
      </p:pic>
    </p:spTree>
    <p:extLst>
      <p:ext uri="{BB962C8B-B14F-4D97-AF65-F5344CB8AC3E}">
        <p14:creationId xmlns:p14="http://schemas.microsoft.com/office/powerpoint/2010/main" val="2141618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rgbClr val="000000"/>
                </a:solidFill>
                <a:latin typeface="Helvetica" panose="020B0604020202020204" pitchFamily="34" charset="0"/>
              </a:rPr>
              <a:t>In the model we tested:</a:t>
            </a: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ASAP’s first layer in ASAP block is updated well like BP, but the latter layer(s) is(are) done by approximate activation</a:t>
            </a: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RASAP’s first layer in ASAP block is updated by approximation activation, but the latter layer(s) is(are) done well like BP.</a:t>
            </a: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Input layers are more sensitive to the overall performance → Better performance for ASAP since the lower layer is well trained.</a:t>
            </a:r>
          </a:p>
          <a:p>
            <a:endParaRPr lang="en-US" altLang="ko-KR" sz="1600" dirty="0">
              <a:solidFill>
                <a:srgbClr val="000000"/>
              </a:solidFill>
              <a:latin typeface="Helvetica" panose="020B0604020202020204" pitchFamily="34" charset="0"/>
            </a:endParaRPr>
          </a:p>
        </p:txBody>
      </p:sp>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1" y="6431729"/>
            <a:ext cx="434313" cy="111684"/>
          </a:xfrm>
        </p:spPr>
        <p:txBody>
          <a:bodyPr/>
          <a:lstStyle/>
          <a:p>
            <a:fld id="{E404A0BA-372D-4ACC-886D-03471C3DC61A}" type="slidenum">
              <a:rPr lang="ko-KR" altLang="en-US" smtClean="0"/>
              <a:t>30</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Possible Rough Explanation</a:t>
            </a:r>
            <a:endParaRPr lang="ko-KR" altLang="en-US" dirty="0">
              <a:solidFill>
                <a:schemeClr val="tx1"/>
              </a:solidFill>
            </a:endParaRPr>
          </a:p>
        </p:txBody>
      </p:sp>
    </p:spTree>
    <p:extLst>
      <p:ext uri="{BB962C8B-B14F-4D97-AF65-F5344CB8AC3E}">
        <p14:creationId xmlns:p14="http://schemas.microsoft.com/office/powerpoint/2010/main" val="3452980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58D726-891E-4D69-A5D9-96A596F7B5E0}"/>
              </a:ext>
            </a:extLst>
          </p:cNvPr>
          <p:cNvSpPr>
            <a:spLocks noGrp="1"/>
          </p:cNvSpPr>
          <p:nvPr>
            <p:ph type="title"/>
          </p:nvPr>
        </p:nvSpPr>
        <p:spPr/>
        <p:txBody>
          <a:bodyPr>
            <a:normAutofit/>
          </a:bodyPr>
          <a:lstStyle/>
          <a:p>
            <a:r>
              <a:rPr lang="en-US" altLang="ko-KR" dirty="0">
                <a:solidFill>
                  <a:schemeClr val="tx1"/>
                </a:solidFill>
              </a:rPr>
              <a:t>Further Interesting Topics</a:t>
            </a:r>
            <a:endParaRPr lang="ko-KR" altLang="en-US" dirty="0">
              <a:solidFill>
                <a:schemeClr val="tx1"/>
              </a:solidFill>
            </a:endParaRPr>
          </a:p>
        </p:txBody>
      </p:sp>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p:txBody>
          <a:bodyPr/>
          <a:lstStyle/>
          <a:p>
            <a:fld id="{E404A0BA-372D-4ACC-886D-03471C3DC61A}" type="slidenum">
              <a:rPr lang="ko-KR" altLang="en-US" smtClean="0"/>
              <a:t>31</a:t>
            </a:fld>
            <a:endParaRPr lang="ko-KR" altLang="en-US" dirty="0"/>
          </a:p>
        </p:txBody>
      </p:sp>
      <p:sp>
        <p:nvSpPr>
          <p:cNvPr id="8" name="내용 개체 틀 4">
            <a:extLst>
              <a:ext uri="{FF2B5EF4-FFF2-40B4-BE49-F238E27FC236}">
                <a16:creationId xmlns:a16="http://schemas.microsoft.com/office/drawing/2014/main" id="{826EDC64-C494-4E4A-BF1A-0A615955736D}"/>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b="0" i="0" dirty="0">
                <a:solidFill>
                  <a:srgbClr val="000000"/>
                </a:solidFill>
                <a:effectLst/>
                <a:latin typeface="Helvetica" panose="020B0604020202020204" pitchFamily="34" charset="0"/>
              </a:rPr>
              <a:t>Try to see how it performs for </a:t>
            </a:r>
            <a:r>
              <a:rPr lang="en-US" altLang="ko-KR" sz="2000" b="0" i="0" dirty="0" err="1">
                <a:solidFill>
                  <a:srgbClr val="000000"/>
                </a:solidFill>
                <a:effectLst/>
                <a:latin typeface="Helvetica" panose="020B0604020202020204" pitchFamily="34" charset="0"/>
              </a:rPr>
              <a:t>ResNet</a:t>
            </a:r>
            <a:r>
              <a:rPr lang="en-US" altLang="ko-KR" sz="2000" b="0" i="0" dirty="0">
                <a:solidFill>
                  <a:srgbClr val="000000"/>
                </a:solidFill>
                <a:effectLst/>
                <a:latin typeface="Helvetica" panose="020B0604020202020204" pitchFamily="34" charset="0"/>
              </a:rPr>
              <a:t>.(ASAP’s strengths)</a:t>
            </a:r>
          </a:p>
          <a:p>
            <a:endParaRPr lang="en-US" altLang="ko-KR" sz="2000" dirty="0">
              <a:solidFill>
                <a:srgbClr val="000000"/>
              </a:solidFill>
              <a:latin typeface="Helvetica" panose="020B0604020202020204" pitchFamily="34" charset="0"/>
            </a:endParaRPr>
          </a:p>
          <a:p>
            <a:endParaRPr lang="en-US" altLang="ko-KR" sz="2000" dirty="0">
              <a:solidFill>
                <a:srgbClr val="000000"/>
              </a:solidFill>
              <a:latin typeface="Helvetica" panose="020B0604020202020204" pitchFamily="34" charset="0"/>
            </a:endParaRPr>
          </a:p>
          <a:p>
            <a:r>
              <a:rPr lang="en-US" altLang="ko-KR" sz="2000" dirty="0">
                <a:solidFill>
                  <a:srgbClr val="000000"/>
                </a:solidFill>
                <a:latin typeface="Helvetica" panose="020B0604020202020204" pitchFamily="34" charset="0"/>
              </a:rPr>
              <a:t>New possible technique : Use RASAP and ASAP blocks in a same network, or for first 50 epoch train using RASAP, and then use ASAP rest of the times.</a:t>
            </a:r>
          </a:p>
          <a:p>
            <a:endParaRPr lang="en-US" altLang="ko-KR" sz="2000" dirty="0">
              <a:solidFill>
                <a:srgbClr val="000000"/>
              </a:solidFill>
              <a:latin typeface="Helvetica" panose="020B0604020202020204" pitchFamily="34" charset="0"/>
            </a:endParaRPr>
          </a:p>
          <a:p>
            <a:endParaRPr lang="en-US" altLang="ko-KR" sz="2000" dirty="0">
              <a:solidFill>
                <a:srgbClr val="000000"/>
              </a:solidFill>
              <a:latin typeface="Helvetica" panose="020B0604020202020204" pitchFamily="34" charset="0"/>
            </a:endParaRPr>
          </a:p>
          <a:p>
            <a:r>
              <a:rPr lang="en-US" altLang="ko-KR" sz="2000" dirty="0">
                <a:solidFill>
                  <a:srgbClr val="000000"/>
                </a:solidFill>
                <a:latin typeface="Helvetica" panose="020B0604020202020204" pitchFamily="34" charset="0"/>
              </a:rPr>
              <a:t>Gives new degree of freedom to the algorithm for sharing activations : more like real neurons.</a:t>
            </a:r>
          </a:p>
          <a:p>
            <a:endParaRPr lang="en-US" altLang="ko-KR" sz="1600" b="0" i="0" dirty="0">
              <a:solidFill>
                <a:srgbClr val="000000"/>
              </a:solidFill>
              <a:effectLst/>
              <a:latin typeface="Helvetica" panose="020B0604020202020204" pitchFamily="34" charset="0"/>
            </a:endParaRPr>
          </a:p>
        </p:txBody>
      </p:sp>
    </p:spTree>
    <p:extLst>
      <p:ext uri="{BB962C8B-B14F-4D97-AF65-F5344CB8AC3E}">
        <p14:creationId xmlns:p14="http://schemas.microsoft.com/office/powerpoint/2010/main" val="1242950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b="0" i="0" dirty="0">
                    <a:solidFill>
                      <a:srgbClr val="000000"/>
                    </a:solidFill>
                    <a:effectLst/>
                    <a:latin typeface="Helvetica" panose="020B0604020202020204" pitchFamily="34" charset="0"/>
                  </a:rPr>
                  <a:t>Use Random Fixed </a:t>
                </a:r>
                <a:r>
                  <a:rPr lang="en-US" altLang="ko-KR" sz="1600" dirty="0">
                    <a:solidFill>
                      <a:srgbClr val="000000"/>
                    </a:solidFill>
                    <a:latin typeface="Helvetica" panose="020B0604020202020204" pitchFamily="34" charset="0"/>
                  </a:rPr>
                  <a:t>Weights to solve the weight transport problem!</a:t>
                </a:r>
              </a:p>
              <a:p>
                <a:pPr lvl="1"/>
                <a14:m>
                  <m:oMath xmlns:m="http://schemas.openxmlformats.org/officeDocument/2006/math">
                    <m:r>
                      <m:rPr>
                        <m:nor/>
                      </m:rPr>
                      <a:rPr lang="en-US" altLang="ko-KR" sz="1200">
                        <a:solidFill>
                          <a:srgbClr val="000000"/>
                        </a:solidFill>
                        <a:latin typeface="Helvetica" panose="020B0604020202020204" pitchFamily="34" charset="0"/>
                      </a:rPr>
                      <m:t>T</m:t>
                    </m:r>
                    <m:r>
                      <m:rPr>
                        <m:nor/>
                      </m:rPr>
                      <a:rPr lang="en-US" altLang="ko-KR" sz="1200">
                        <a:solidFill>
                          <a:srgbClr val="000000"/>
                        </a:solidFill>
                        <a:latin typeface="Helvetica" panose="020B0604020202020204" pitchFamily="34" charset="0"/>
                      </a:rPr>
                      <m:t>. </m:t>
                    </m:r>
                    <m:r>
                      <m:rPr>
                        <m:nor/>
                      </m:rPr>
                      <a:rPr lang="en-US" altLang="ko-KR" sz="1200">
                        <a:solidFill>
                          <a:srgbClr val="000000"/>
                        </a:solidFill>
                        <a:latin typeface="Helvetica" panose="020B0604020202020204" pitchFamily="34" charset="0"/>
                      </a:rPr>
                      <m:t>Lillicrap</m:t>
                    </m:r>
                    <m:r>
                      <m:rPr>
                        <m:nor/>
                      </m:rPr>
                      <a:rPr lang="en-US" altLang="ko-KR" sz="1200">
                        <a:solidFill>
                          <a:srgbClr val="000000"/>
                        </a:solidFill>
                        <a:latin typeface="Helvetica" panose="020B0604020202020204" pitchFamily="34" charset="0"/>
                      </a:rPr>
                      <m:t>, </m:t>
                    </m:r>
                    <m:r>
                      <m:rPr>
                        <m:nor/>
                      </m:rPr>
                      <a:rPr lang="en-US" altLang="ko-KR" sz="1200">
                        <a:solidFill>
                          <a:srgbClr val="000000"/>
                        </a:solidFill>
                        <a:latin typeface="Helvetica" panose="020B0604020202020204" pitchFamily="34" charset="0"/>
                      </a:rPr>
                      <m:t>D</m:t>
                    </m:r>
                    <m:r>
                      <m:rPr>
                        <m:nor/>
                      </m:rPr>
                      <a:rPr lang="en-US" altLang="ko-KR" sz="1200">
                        <a:solidFill>
                          <a:srgbClr val="000000"/>
                        </a:solidFill>
                        <a:latin typeface="Helvetica" panose="020B0604020202020204" pitchFamily="34" charset="0"/>
                      </a:rPr>
                      <m:t>. </m:t>
                    </m:r>
                    <m:r>
                      <m:rPr>
                        <m:nor/>
                      </m:rPr>
                      <a:rPr lang="en-US" altLang="ko-KR" sz="1200">
                        <a:solidFill>
                          <a:srgbClr val="000000"/>
                        </a:solidFill>
                        <a:latin typeface="Helvetica" panose="020B0604020202020204" pitchFamily="34" charset="0"/>
                      </a:rPr>
                      <m:t>Cownden</m:t>
                    </m:r>
                    <m:r>
                      <m:rPr>
                        <m:nor/>
                      </m:rPr>
                      <a:rPr lang="en-US" altLang="ko-KR" sz="1200">
                        <a:solidFill>
                          <a:srgbClr val="000000"/>
                        </a:solidFill>
                        <a:latin typeface="Helvetica" panose="020B0604020202020204" pitchFamily="34" charset="0"/>
                      </a:rPr>
                      <m:t>, </m:t>
                    </m:r>
                    <m:r>
                      <m:rPr>
                        <m:nor/>
                      </m:rPr>
                      <a:rPr lang="en-US" altLang="ko-KR" sz="1200">
                        <a:solidFill>
                          <a:srgbClr val="000000"/>
                        </a:solidFill>
                        <a:latin typeface="Helvetica" panose="020B0604020202020204" pitchFamily="34" charset="0"/>
                      </a:rPr>
                      <m:t>D</m:t>
                    </m:r>
                    <m:r>
                      <m:rPr>
                        <m:nor/>
                      </m:rPr>
                      <a:rPr lang="en-US" altLang="ko-KR" sz="1200">
                        <a:solidFill>
                          <a:srgbClr val="000000"/>
                        </a:solidFill>
                        <a:latin typeface="Helvetica" panose="020B0604020202020204" pitchFamily="34" charset="0"/>
                      </a:rPr>
                      <m:t>. </m:t>
                    </m:r>
                    <m:r>
                      <m:rPr>
                        <m:nor/>
                      </m:rPr>
                      <a:rPr lang="en-US" altLang="ko-KR" sz="1200">
                        <a:solidFill>
                          <a:srgbClr val="000000"/>
                        </a:solidFill>
                        <a:latin typeface="Helvetica" panose="020B0604020202020204" pitchFamily="34" charset="0"/>
                      </a:rPr>
                      <m:t>Tweed</m:t>
                    </m:r>
                    <m:r>
                      <m:rPr>
                        <m:nor/>
                      </m:rPr>
                      <a:rPr lang="en-US" altLang="ko-KR" sz="1200">
                        <a:solidFill>
                          <a:srgbClr val="000000"/>
                        </a:solidFill>
                        <a:latin typeface="Helvetica" panose="020B0604020202020204" pitchFamily="34" charset="0"/>
                      </a:rPr>
                      <m:t> </m:t>
                    </m:r>
                    <m:r>
                      <m:rPr>
                        <m:nor/>
                      </m:rPr>
                      <a:rPr lang="en-US" altLang="ko-KR" sz="1200">
                        <a:solidFill>
                          <a:srgbClr val="000000"/>
                        </a:solidFill>
                        <a:latin typeface="Helvetica" panose="020B0604020202020204" pitchFamily="34" charset="0"/>
                      </a:rPr>
                      <m:t>et</m:t>
                    </m:r>
                    <m:r>
                      <m:rPr>
                        <m:nor/>
                      </m:rPr>
                      <a:rPr lang="en-US" altLang="ko-KR" sz="1200">
                        <a:solidFill>
                          <a:srgbClr val="000000"/>
                        </a:solidFill>
                        <a:latin typeface="Helvetica" panose="020B0604020202020204" pitchFamily="34" charset="0"/>
                      </a:rPr>
                      <m:t>. </m:t>
                    </m:r>
                    <m:r>
                      <m:rPr>
                        <m:nor/>
                      </m:rPr>
                      <a:rPr lang="en-US" altLang="ko-KR" sz="1200">
                        <a:solidFill>
                          <a:srgbClr val="000000"/>
                        </a:solidFill>
                        <a:latin typeface="Helvetica" panose="020B0604020202020204" pitchFamily="34" charset="0"/>
                      </a:rPr>
                      <m:t>al</m:t>
                    </m:r>
                    <m:r>
                      <m:rPr>
                        <m:nor/>
                      </m:rPr>
                      <a:rPr lang="en-US" altLang="ko-KR" sz="1200">
                        <a:solidFill>
                          <a:srgbClr val="000000"/>
                        </a:solidFill>
                        <a:latin typeface="Helvetica" panose="020B0604020202020204" pitchFamily="34" charset="0"/>
                      </a:rPr>
                      <m:t>., </m:t>
                    </m:r>
                    <m:r>
                      <m:rPr>
                        <m:nor/>
                      </m:rPr>
                      <a:rPr lang="en-US" altLang="ko-KR" sz="1200">
                        <a:solidFill>
                          <a:srgbClr val="000000"/>
                        </a:solidFill>
                        <a:latin typeface="Helvetica" panose="020B0604020202020204" pitchFamily="34" charset="0"/>
                      </a:rPr>
                      <m:t>Nat</m:t>
                    </m:r>
                    <m:r>
                      <m:rPr>
                        <m:nor/>
                      </m:rPr>
                      <a:rPr lang="en-US" altLang="ko-KR" sz="1200">
                        <a:solidFill>
                          <a:srgbClr val="000000"/>
                        </a:solidFill>
                        <a:latin typeface="Helvetica" panose="020B0604020202020204" pitchFamily="34" charset="0"/>
                      </a:rPr>
                      <m:t>. </m:t>
                    </m:r>
                    <m:r>
                      <m:rPr>
                        <m:nor/>
                      </m:rPr>
                      <a:rPr lang="en-US" altLang="ko-KR" sz="1200">
                        <a:solidFill>
                          <a:srgbClr val="000000"/>
                        </a:solidFill>
                        <a:latin typeface="Helvetica" panose="020B0604020202020204" pitchFamily="34" charset="0"/>
                      </a:rPr>
                      <m:t>Commun</m:t>
                    </m:r>
                    <m:r>
                      <m:rPr>
                        <m:nor/>
                      </m:rPr>
                      <a:rPr lang="en-US" altLang="ko-KR" sz="1200">
                        <a:solidFill>
                          <a:srgbClr val="000000"/>
                        </a:solidFill>
                        <a:latin typeface="Helvetica" panose="020B0604020202020204" pitchFamily="34" charset="0"/>
                      </a:rPr>
                      <m:t>. 7, 13276 (2016).</m:t>
                    </m:r>
                  </m:oMath>
                </a14:m>
                <a:endParaRPr lang="ko-KR" altLang="ko-KR" sz="1200" dirty="0">
                  <a:solidFill>
                    <a:srgbClr val="000000"/>
                  </a:solidFill>
                  <a:latin typeface="Helvetica" panose="020B0604020202020204" pitchFamily="34" charset="0"/>
                </a:endParaRPr>
              </a:p>
              <a:p>
                <a:pPr lvl="1"/>
                <a:endParaRPr lang="en-US" altLang="ko-KR" sz="12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Instead of </a:t>
                </a:r>
                <a14:m>
                  <m:oMath xmlns:m="http://schemas.openxmlformats.org/officeDocument/2006/math">
                    <m:sSup>
                      <m:sSupPr>
                        <m:ctrlPr>
                          <a:rPr lang="ko-KR" altLang="ko-KR" sz="1600" i="1">
                            <a:solidFill>
                              <a:schemeClr val="tx1"/>
                            </a:solidFill>
                            <a:latin typeface="Cambria Math" panose="02040503050406030204" pitchFamily="18" charset="0"/>
                          </a:rPr>
                        </m:ctrlPr>
                      </m:sSupPr>
                      <m:e>
                        <m:sSup>
                          <m:sSupPr>
                            <m:ctrlPr>
                              <a:rPr lang="ko-KR" altLang="ko-KR" sz="1600" i="1">
                                <a:solidFill>
                                  <a:schemeClr val="tx1"/>
                                </a:solidFill>
                                <a:latin typeface="Cambria Math" panose="02040503050406030204" pitchFamily="18" charset="0"/>
                              </a:rPr>
                            </m:ctrlPr>
                          </m:sSupPr>
                          <m:e>
                            <m:r>
                              <a:rPr lang="en-US" altLang="ko-KR" sz="1600" i="1">
                                <a:solidFill>
                                  <a:schemeClr val="tx1"/>
                                </a:solidFill>
                                <a:latin typeface="Cambria Math" panose="02040503050406030204" pitchFamily="18" charset="0"/>
                              </a:rPr>
                              <m:t>𝑊</m:t>
                            </m:r>
                          </m:e>
                          <m:sup>
                            <m:r>
                              <a:rPr lang="en-US" altLang="ko-KR" sz="1600" i="1">
                                <a:solidFill>
                                  <a:schemeClr val="tx1"/>
                                </a:solidFill>
                                <a:latin typeface="Cambria Math" panose="02040503050406030204" pitchFamily="18" charset="0"/>
                              </a:rPr>
                              <m:t>𝑙</m:t>
                            </m:r>
                            <m:r>
                              <a:rPr lang="en-US" altLang="ko-KR" sz="1600" i="1">
                                <a:solidFill>
                                  <a:schemeClr val="tx1"/>
                                </a:solidFill>
                                <a:latin typeface="Cambria Math" panose="02040503050406030204" pitchFamily="18" charset="0"/>
                              </a:rPr>
                              <m:t>+1</m:t>
                            </m:r>
                          </m:sup>
                        </m:sSup>
                      </m:e>
                      <m:sup>
                        <m:r>
                          <a:rPr lang="en-US" altLang="ko-KR" sz="1600" i="1">
                            <a:solidFill>
                              <a:schemeClr val="tx1"/>
                            </a:solidFill>
                            <a:latin typeface="Cambria Math" panose="02040503050406030204" pitchFamily="18" charset="0"/>
                          </a:rPr>
                          <m:t>𝑇</m:t>
                        </m:r>
                      </m:sup>
                    </m:sSup>
                  </m:oMath>
                </a14:m>
                <a:r>
                  <a:rPr lang="en-US" altLang="ko-KR" sz="1600" dirty="0">
                    <a:solidFill>
                      <a:srgbClr val="000000"/>
                    </a:solidFill>
                    <a:latin typeface="Helvetica" panose="020B0604020202020204" pitchFamily="34" charset="0"/>
                  </a:rPr>
                  <a:t>, update using</a:t>
                </a:r>
                <a14:m>
                  <m:oMath xmlns:m="http://schemas.openxmlformats.org/officeDocument/2006/math">
                    <m:sSup>
                      <m:sSupPr>
                        <m:ctrlPr>
                          <a:rPr lang="ko-KR" altLang="ko-KR" sz="1600" i="1">
                            <a:solidFill>
                              <a:schemeClr val="tx1"/>
                            </a:solidFill>
                            <a:latin typeface="Cambria Math" panose="02040503050406030204" pitchFamily="18" charset="0"/>
                          </a:rPr>
                        </m:ctrlPr>
                      </m:sSupPr>
                      <m:e>
                        <m:r>
                          <a:rPr lang="en-US" altLang="ko-KR" sz="1600" i="1">
                            <a:solidFill>
                              <a:schemeClr val="tx1"/>
                            </a:solidFill>
                            <a:latin typeface="Cambria Math" panose="02040503050406030204" pitchFamily="18" charset="0"/>
                          </a:rPr>
                          <m:t> </m:t>
                        </m:r>
                        <m:r>
                          <a:rPr lang="en-US" altLang="ko-KR" sz="1600" i="1">
                            <a:solidFill>
                              <a:schemeClr val="tx1"/>
                            </a:solidFill>
                            <a:latin typeface="Cambria Math" panose="02040503050406030204" pitchFamily="18" charset="0"/>
                          </a:rPr>
                          <m:t>𝐵</m:t>
                        </m:r>
                      </m:e>
                      <m:sup>
                        <m:r>
                          <a:rPr lang="en-US" altLang="ko-KR" sz="1600" i="1">
                            <a:solidFill>
                              <a:schemeClr val="tx1"/>
                            </a:solidFill>
                            <a:latin typeface="Cambria Math" panose="02040503050406030204" pitchFamily="18" charset="0"/>
                          </a:rPr>
                          <m:t>𝑙</m:t>
                        </m:r>
                        <m:r>
                          <a:rPr lang="en-US" altLang="ko-KR" sz="1600" i="1">
                            <a:solidFill>
                              <a:schemeClr val="tx1"/>
                            </a:solidFill>
                            <a:latin typeface="Cambria Math" panose="02040503050406030204" pitchFamily="18" charset="0"/>
                          </a:rPr>
                          <m:t>+1</m:t>
                        </m:r>
                      </m:sup>
                    </m:sSup>
                  </m:oMath>
                </a14:m>
                <a:r>
                  <a:rPr lang="en-US" altLang="ko-KR" sz="1600" dirty="0">
                    <a:solidFill>
                      <a:srgbClr val="000000"/>
                    </a:solidFill>
                    <a:latin typeface="Helvetica" panose="020B0604020202020204" pitchFamily="34" charset="0"/>
                  </a:rPr>
                  <a:t> of same size!</a:t>
                </a:r>
              </a:p>
              <a:p>
                <a:pPr lvl="1"/>
                <a:r>
                  <a:rPr lang="en-US" altLang="ko-KR" sz="1200" b="0" i="0" dirty="0">
                    <a:solidFill>
                      <a:srgbClr val="000000"/>
                    </a:solidFill>
                    <a:effectLst/>
                    <a:latin typeface="Helvetica" panose="020B0604020202020204" pitchFamily="34" charset="0"/>
                  </a:rPr>
                  <a:t>No bidirectional connections</a:t>
                </a:r>
              </a:p>
              <a:p>
                <a14:m>
                  <m:oMath xmlns:m="http://schemas.openxmlformats.org/officeDocument/2006/math">
                    <m:sSup>
                      <m:sSupPr>
                        <m:ctrlPr>
                          <a:rPr lang="ko-KR" altLang="ko-KR" sz="1800" i="1">
                            <a:solidFill>
                              <a:schemeClr val="tx1"/>
                            </a:solidFill>
                            <a:latin typeface="Cambria Math" panose="02040503050406030204" pitchFamily="18" charset="0"/>
                          </a:rPr>
                        </m:ctrlPr>
                      </m:sSupPr>
                      <m:e>
                        <m:r>
                          <a:rPr lang="en-US" altLang="ko-KR" sz="1800">
                            <a:solidFill>
                              <a:schemeClr val="tx1"/>
                            </a:solidFill>
                            <a:latin typeface="Cambria Math" panose="02040503050406030204" pitchFamily="18" charset="0"/>
                          </a:rPr>
                          <m:t>∆</m:t>
                        </m:r>
                        <m:r>
                          <a:rPr lang="en-US" altLang="ko-KR" sz="1800">
                            <a:solidFill>
                              <a:schemeClr val="tx1"/>
                            </a:solidFill>
                            <a:latin typeface="Cambria Math" panose="02040503050406030204" pitchFamily="18" charset="0"/>
                          </a:rPr>
                          <m:t>𝑊</m:t>
                        </m:r>
                      </m:e>
                      <m:sup>
                        <m:r>
                          <a:rPr lang="en-US" altLang="ko-KR" sz="1800">
                            <a:solidFill>
                              <a:schemeClr val="tx1"/>
                            </a:solidFill>
                            <a:latin typeface="Cambria Math" panose="02040503050406030204" pitchFamily="18" charset="0"/>
                          </a:rPr>
                          <m:t>𝑙</m:t>
                        </m:r>
                        <m:r>
                          <a:rPr lang="en-US" altLang="ko-KR" sz="1800">
                            <a:solidFill>
                              <a:schemeClr val="tx1"/>
                            </a:solidFill>
                            <a:latin typeface="Cambria Math" panose="02040503050406030204" pitchFamily="18" charset="0"/>
                          </a:rPr>
                          <m:t>+1</m:t>
                        </m:r>
                      </m:sup>
                    </m:sSup>
                    <m:r>
                      <a:rPr lang="en-US" altLang="ko-KR" sz="1800">
                        <a:solidFill>
                          <a:schemeClr val="tx1"/>
                        </a:solidFill>
                        <a:latin typeface="Cambria Math" panose="02040503050406030204" pitchFamily="18" charset="0"/>
                      </a:rPr>
                      <m:t>= −</m:t>
                    </m:r>
                    <m:r>
                      <a:rPr lang="en-US" altLang="ko-KR" sz="1800">
                        <a:solidFill>
                          <a:schemeClr val="tx1"/>
                        </a:solidFill>
                        <a:latin typeface="Cambria Math" panose="02040503050406030204" pitchFamily="18" charset="0"/>
                      </a:rPr>
                      <m:t>𝜂</m:t>
                    </m:r>
                    <m:sSup>
                      <m:sSupPr>
                        <m:ctrlPr>
                          <a:rPr lang="ko-KR" altLang="ko-KR" sz="1800" i="1">
                            <a:solidFill>
                              <a:schemeClr val="tx1"/>
                            </a:solidFill>
                            <a:latin typeface="Cambria Math" panose="02040503050406030204" pitchFamily="18" charset="0"/>
                          </a:rPr>
                        </m:ctrlPr>
                      </m:sSupPr>
                      <m:e>
                        <m:r>
                          <a:rPr lang="en-US" altLang="ko-KR" sz="1800">
                            <a:solidFill>
                              <a:schemeClr val="tx1"/>
                            </a:solidFill>
                            <a:latin typeface="Cambria Math" panose="02040503050406030204" pitchFamily="18" charset="0"/>
                          </a:rPr>
                          <m:t>𝛿</m:t>
                        </m:r>
                      </m:e>
                      <m:sup>
                        <m:r>
                          <a:rPr lang="en-US" altLang="ko-KR" sz="1800">
                            <a:solidFill>
                              <a:schemeClr val="tx1"/>
                            </a:solidFill>
                            <a:latin typeface="Cambria Math" panose="02040503050406030204" pitchFamily="18" charset="0"/>
                          </a:rPr>
                          <m:t>𝑙</m:t>
                        </m:r>
                        <m:r>
                          <a:rPr lang="en-US" altLang="ko-KR" sz="1800">
                            <a:solidFill>
                              <a:schemeClr val="tx1"/>
                            </a:solidFill>
                            <a:latin typeface="Cambria Math" panose="02040503050406030204" pitchFamily="18" charset="0"/>
                          </a:rPr>
                          <m:t>+1</m:t>
                        </m:r>
                      </m:sup>
                    </m:sSup>
                    <m:sSup>
                      <m:sSupPr>
                        <m:ctrlPr>
                          <a:rPr lang="ko-KR" altLang="ko-KR" sz="1800" i="1">
                            <a:solidFill>
                              <a:schemeClr val="tx1"/>
                            </a:solidFill>
                            <a:latin typeface="Cambria Math" panose="02040503050406030204" pitchFamily="18" charset="0"/>
                          </a:rPr>
                        </m:ctrlPr>
                      </m:sSupPr>
                      <m:e>
                        <m:sSup>
                          <m:sSupPr>
                            <m:ctrlPr>
                              <a:rPr lang="ko-KR" altLang="ko-KR" sz="1800" i="1">
                                <a:solidFill>
                                  <a:schemeClr val="tx1"/>
                                </a:solidFill>
                                <a:latin typeface="Cambria Math" panose="02040503050406030204" pitchFamily="18" charset="0"/>
                              </a:rPr>
                            </m:ctrlPr>
                          </m:sSupPr>
                          <m:e>
                            <m:r>
                              <a:rPr lang="en-US" altLang="ko-KR" sz="1800">
                                <a:solidFill>
                                  <a:schemeClr val="tx1"/>
                                </a:solidFill>
                                <a:latin typeface="Cambria Math" panose="02040503050406030204" pitchFamily="18" charset="0"/>
                              </a:rPr>
                              <m:t>h</m:t>
                            </m:r>
                          </m:e>
                          <m:sup>
                            <m:r>
                              <a:rPr lang="en-US" altLang="ko-KR" sz="1800">
                                <a:solidFill>
                                  <a:schemeClr val="tx1"/>
                                </a:solidFill>
                                <a:latin typeface="Cambria Math" panose="02040503050406030204" pitchFamily="18" charset="0"/>
                              </a:rPr>
                              <m:t>𝑙</m:t>
                            </m:r>
                          </m:sup>
                        </m:sSup>
                      </m:e>
                      <m:sup>
                        <m:r>
                          <a:rPr lang="en-US" altLang="ko-KR" sz="1800">
                            <a:solidFill>
                              <a:schemeClr val="tx1"/>
                            </a:solidFill>
                            <a:latin typeface="Cambria Math" panose="02040503050406030204" pitchFamily="18" charset="0"/>
                          </a:rPr>
                          <m:t>𝑇</m:t>
                        </m:r>
                      </m:sup>
                    </m:sSup>
                  </m:oMath>
                </a14:m>
                <a:endParaRPr lang="en-US" altLang="ko-KR" sz="1800" dirty="0">
                  <a:solidFill>
                    <a:schemeClr val="tx1"/>
                  </a:solidFill>
                  <a:latin typeface="Cambria Math" panose="02040503050406030204" pitchFamily="18" charset="0"/>
                </a:endParaRPr>
              </a:p>
              <a:p>
                <a14:m>
                  <m:oMath xmlns:m="http://schemas.openxmlformats.org/officeDocument/2006/math">
                    <m:sSup>
                      <m:sSupPr>
                        <m:ctrlPr>
                          <a:rPr lang="ko-KR" altLang="ko-KR" sz="1800" i="1">
                            <a:solidFill>
                              <a:schemeClr val="tx1"/>
                            </a:solidFill>
                            <a:latin typeface="Cambria Math" panose="02040503050406030204" pitchFamily="18" charset="0"/>
                          </a:rPr>
                        </m:ctrlPr>
                      </m:sSupPr>
                      <m:e>
                        <m:r>
                          <a:rPr lang="en-US" altLang="ko-KR" sz="1800">
                            <a:solidFill>
                              <a:schemeClr val="tx1"/>
                            </a:solidFill>
                            <a:latin typeface="Cambria Math" panose="02040503050406030204" pitchFamily="18" charset="0"/>
                          </a:rPr>
                          <m:t>𝛿</m:t>
                        </m:r>
                      </m:e>
                      <m:sup>
                        <m:r>
                          <a:rPr lang="en-US" altLang="ko-KR" sz="1800">
                            <a:solidFill>
                              <a:schemeClr val="tx1"/>
                            </a:solidFill>
                            <a:latin typeface="Cambria Math" panose="02040503050406030204" pitchFamily="18" charset="0"/>
                          </a:rPr>
                          <m:t>𝑙</m:t>
                        </m:r>
                      </m:sup>
                    </m:sSup>
                    <m:r>
                      <a:rPr lang="en-US" altLang="ko-KR" sz="1800">
                        <a:solidFill>
                          <a:schemeClr val="tx1"/>
                        </a:solidFill>
                        <a:latin typeface="Cambria Math" panose="02040503050406030204" pitchFamily="18" charset="0"/>
                      </a:rPr>
                      <m:t>= </m:t>
                    </m:r>
                    <m:sSub>
                      <m:sSubPr>
                        <m:ctrlPr>
                          <a:rPr lang="ko-KR" altLang="ko-KR" sz="1800" i="1">
                            <a:solidFill>
                              <a:schemeClr val="tx1"/>
                            </a:solidFill>
                            <a:latin typeface="Cambria Math" panose="02040503050406030204" pitchFamily="18" charset="0"/>
                          </a:rPr>
                        </m:ctrlPr>
                      </m:sSubPr>
                      <m:e>
                        <m:r>
                          <a:rPr lang="en-US" altLang="ko-KR" sz="1800">
                            <a:solidFill>
                              <a:schemeClr val="tx1"/>
                            </a:solidFill>
                            <a:latin typeface="Cambria Math" panose="02040503050406030204" pitchFamily="18" charset="0"/>
                          </a:rPr>
                          <m:t>𝑓</m:t>
                        </m:r>
                      </m:e>
                      <m:sub>
                        <m:r>
                          <a:rPr lang="en-US" altLang="ko-KR" sz="1800">
                            <a:solidFill>
                              <a:schemeClr val="tx1"/>
                            </a:solidFill>
                            <a:latin typeface="Cambria Math" panose="02040503050406030204" pitchFamily="18" charset="0"/>
                          </a:rPr>
                          <m:t>𝑙</m:t>
                        </m:r>
                        <m:r>
                          <a:rPr lang="en-US" altLang="ko-KR" sz="1800">
                            <a:solidFill>
                              <a:schemeClr val="tx1"/>
                            </a:solidFill>
                            <a:latin typeface="Cambria Math" panose="02040503050406030204" pitchFamily="18" charset="0"/>
                          </a:rPr>
                          <m:t>+1</m:t>
                        </m:r>
                      </m:sub>
                    </m:sSub>
                    <m:r>
                      <a:rPr lang="en-US" altLang="ko-KR" sz="1800">
                        <a:solidFill>
                          <a:schemeClr val="tx1"/>
                        </a:solidFill>
                        <a:latin typeface="Cambria Math" panose="02040503050406030204" pitchFamily="18" charset="0"/>
                      </a:rPr>
                      <m:t>′</m:t>
                    </m:r>
                    <m:d>
                      <m:dPr>
                        <m:ctrlPr>
                          <a:rPr lang="ko-KR" altLang="ko-KR" sz="1800" i="1">
                            <a:solidFill>
                              <a:schemeClr val="tx1"/>
                            </a:solidFill>
                            <a:latin typeface="Cambria Math" panose="02040503050406030204" pitchFamily="18" charset="0"/>
                          </a:rPr>
                        </m:ctrlPr>
                      </m:dPr>
                      <m:e>
                        <m:sSup>
                          <m:sSupPr>
                            <m:ctrlPr>
                              <a:rPr lang="ko-KR" altLang="ko-KR" sz="1800" i="1">
                                <a:solidFill>
                                  <a:schemeClr val="tx1"/>
                                </a:solidFill>
                                <a:latin typeface="Cambria Math" panose="02040503050406030204" pitchFamily="18" charset="0"/>
                              </a:rPr>
                            </m:ctrlPr>
                          </m:sSupPr>
                          <m:e>
                            <m:r>
                              <a:rPr lang="en-US" altLang="ko-KR" sz="1800">
                                <a:solidFill>
                                  <a:schemeClr val="tx1"/>
                                </a:solidFill>
                                <a:latin typeface="Cambria Math" panose="02040503050406030204" pitchFamily="18" charset="0"/>
                              </a:rPr>
                              <m:t>h</m:t>
                            </m:r>
                          </m:e>
                          <m:sup>
                            <m:r>
                              <a:rPr lang="en-US" altLang="ko-KR" sz="1800">
                                <a:solidFill>
                                  <a:schemeClr val="tx1"/>
                                </a:solidFill>
                                <a:latin typeface="Cambria Math" panose="02040503050406030204" pitchFamily="18" charset="0"/>
                              </a:rPr>
                              <m:t>𝑙</m:t>
                            </m:r>
                          </m:sup>
                        </m:sSup>
                      </m:e>
                    </m:d>
                    <m:sSup>
                      <m:sSupPr>
                        <m:ctrlPr>
                          <a:rPr lang="ko-KR" altLang="ko-KR" sz="1800" i="1" smtClean="0">
                            <a:solidFill>
                              <a:srgbClr val="FF0000"/>
                            </a:solidFill>
                            <a:latin typeface="Cambria Math" panose="02040503050406030204" pitchFamily="18" charset="0"/>
                          </a:rPr>
                        </m:ctrlPr>
                      </m:sSupPr>
                      <m:e>
                        <m:r>
                          <a:rPr lang="en-US" altLang="ko-KR" sz="1800" smtClean="0">
                            <a:solidFill>
                              <a:srgbClr val="FF0000"/>
                            </a:solidFill>
                            <a:latin typeface="Cambria Math" panose="02040503050406030204" pitchFamily="18" charset="0"/>
                          </a:rPr>
                          <m:t>𝐵</m:t>
                        </m:r>
                      </m:e>
                      <m:sup>
                        <m:r>
                          <a:rPr lang="en-US" altLang="ko-KR" sz="1800">
                            <a:solidFill>
                              <a:srgbClr val="FF0000"/>
                            </a:solidFill>
                            <a:latin typeface="Cambria Math" panose="02040503050406030204" pitchFamily="18" charset="0"/>
                          </a:rPr>
                          <m:t>𝑙</m:t>
                        </m:r>
                        <m:r>
                          <a:rPr lang="en-US" altLang="ko-KR" sz="1800">
                            <a:solidFill>
                              <a:srgbClr val="FF0000"/>
                            </a:solidFill>
                            <a:latin typeface="Cambria Math" panose="02040503050406030204" pitchFamily="18" charset="0"/>
                          </a:rPr>
                          <m:t>+1</m:t>
                        </m:r>
                      </m:sup>
                    </m:sSup>
                    <m:sSup>
                      <m:sSupPr>
                        <m:ctrlPr>
                          <a:rPr lang="ko-KR" altLang="ko-KR" sz="1800" i="1">
                            <a:solidFill>
                              <a:schemeClr val="tx1"/>
                            </a:solidFill>
                            <a:latin typeface="Cambria Math" panose="02040503050406030204" pitchFamily="18" charset="0"/>
                          </a:rPr>
                        </m:ctrlPr>
                      </m:sSupPr>
                      <m:e>
                        <m:r>
                          <a:rPr lang="en-US" altLang="ko-KR" sz="1800">
                            <a:solidFill>
                              <a:schemeClr val="tx1"/>
                            </a:solidFill>
                            <a:latin typeface="Cambria Math" panose="02040503050406030204" pitchFamily="18" charset="0"/>
                          </a:rPr>
                          <m:t>𝛿</m:t>
                        </m:r>
                      </m:e>
                      <m:sup>
                        <m:r>
                          <a:rPr lang="en-US" altLang="ko-KR" sz="1800">
                            <a:solidFill>
                              <a:schemeClr val="tx1"/>
                            </a:solidFill>
                            <a:latin typeface="Cambria Math" panose="02040503050406030204" pitchFamily="18" charset="0"/>
                          </a:rPr>
                          <m:t>𝑙</m:t>
                        </m:r>
                        <m:r>
                          <a:rPr lang="en-US" altLang="ko-KR" sz="1800">
                            <a:solidFill>
                              <a:schemeClr val="tx1"/>
                            </a:solidFill>
                            <a:latin typeface="Cambria Math" panose="02040503050406030204" pitchFamily="18" charset="0"/>
                          </a:rPr>
                          <m:t>+1</m:t>
                        </m:r>
                      </m:sup>
                    </m:sSup>
                  </m:oMath>
                </a14:m>
                <a:endParaRPr lang="en-US" altLang="ko-KR" sz="1800" dirty="0">
                  <a:solidFill>
                    <a:schemeClr val="tx1"/>
                  </a:solidFill>
                  <a:latin typeface="Cambria Math" panose="02040503050406030204" pitchFamily="18" charset="0"/>
                </a:endParaRPr>
              </a:p>
              <a:p>
                <a:endParaRPr lang="en-US" altLang="ko-KR" sz="1800" dirty="0">
                  <a:solidFill>
                    <a:schemeClr val="tx1"/>
                  </a:solidFill>
                  <a:latin typeface="Cambria Math" panose="02040503050406030204" pitchFamily="18" charset="0"/>
                </a:endParaRPr>
              </a:p>
              <a:p>
                <a:endParaRPr lang="en-US" altLang="ko-KR" sz="1600" dirty="0">
                  <a:solidFill>
                    <a:srgbClr val="000000"/>
                  </a:solidFill>
                  <a:latin typeface="Helvetica" panose="020B0604020202020204" pitchFamily="34" charset="0"/>
                </a:endParaRPr>
              </a:p>
            </p:txBody>
          </p:sp>
        </mc:Choice>
        <mc:Fallback xmlns="">
          <p:sp>
            <p:nvSpPr>
              <p:cNvPr id="12" name="내용 개체 틀 4">
                <a:extLst>
                  <a:ext uri="{FF2B5EF4-FFF2-40B4-BE49-F238E27FC236}">
                    <a16:creationId xmlns:a16="http://schemas.microsoft.com/office/drawing/2014/main" id="{72B55F7E-2C63-44AA-A40B-5702C4322A4C}"/>
                  </a:ext>
                </a:extLst>
              </p:cNvPr>
              <p:cNvSpPr txBox="1">
                <a:spLocks noRot="1" noChangeAspect="1" noMove="1" noResize="1" noEditPoints="1" noAdjustHandles="1" noChangeArrowheads="1" noChangeShapeType="1" noTextEdit="1"/>
              </p:cNvSpPr>
              <p:nvPr/>
            </p:nvSpPr>
            <p:spPr>
              <a:xfrm>
                <a:off x="166688" y="760457"/>
                <a:ext cx="11841162" cy="5782955"/>
              </a:xfrm>
              <a:prstGeom prst="rect">
                <a:avLst/>
              </a:prstGeom>
              <a:blipFill>
                <a:blip r:embed="rId2"/>
                <a:stretch>
                  <a:fillRect l="-309" t="-738"/>
                </a:stretch>
              </a:blipFill>
            </p:spPr>
            <p:txBody>
              <a:bodyPr/>
              <a:lstStyle/>
              <a:p>
                <a:r>
                  <a:rPr lang="ko-KR" altLang="en-US">
                    <a:noFill/>
                  </a:rPr>
                  <a:t> </a:t>
                </a:r>
              </a:p>
            </p:txBody>
          </p:sp>
        </mc:Fallback>
      </mc:AlternateContent>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2" y="6431728"/>
            <a:ext cx="258588" cy="241025"/>
          </a:xfrm>
        </p:spPr>
        <p:txBody>
          <a:bodyPr/>
          <a:lstStyle/>
          <a:p>
            <a:fld id="{E404A0BA-372D-4ACC-886D-03471C3DC61A}" type="slidenum">
              <a:rPr lang="ko-KR" altLang="en-US" smtClean="0"/>
              <a:t>4</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Feedback Alignment (FA)</a:t>
            </a:r>
            <a:endParaRPr lang="ko-KR" altLang="en-US" dirty="0">
              <a:solidFill>
                <a:schemeClr val="tx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C425126-B1E7-4953-A56D-1FCE4FCFFE6E}"/>
                  </a:ext>
                </a:extLst>
              </p:cNvPr>
              <p:cNvSpPr txBox="1"/>
              <p:nvPr/>
            </p:nvSpPr>
            <p:spPr>
              <a:xfrm>
                <a:off x="2983858" y="6106013"/>
                <a:ext cx="7276031" cy="553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ko-KR" sz="1600">
                          <a:solidFill>
                            <a:srgbClr val="000000"/>
                          </a:solidFill>
                          <a:latin typeface="Helvetica" panose="020B0604020202020204" pitchFamily="34" charset="0"/>
                        </a:rPr>
                        <m:t>T</m:t>
                      </m:r>
                      <m:r>
                        <m:rPr>
                          <m:nor/>
                        </m:rPr>
                        <a:rPr lang="en-US" altLang="ko-KR" sz="1600">
                          <a:solidFill>
                            <a:srgbClr val="000000"/>
                          </a:solidFill>
                          <a:latin typeface="Helvetica" panose="020B0604020202020204" pitchFamily="34" charset="0"/>
                        </a:rPr>
                        <m:t>. </m:t>
                      </m:r>
                      <m:r>
                        <m:rPr>
                          <m:nor/>
                        </m:rPr>
                        <a:rPr lang="en-US" altLang="ko-KR" sz="1600">
                          <a:solidFill>
                            <a:srgbClr val="000000"/>
                          </a:solidFill>
                          <a:latin typeface="Helvetica" panose="020B0604020202020204" pitchFamily="34" charset="0"/>
                        </a:rPr>
                        <m:t>Lillicrap</m:t>
                      </m:r>
                      <m:r>
                        <m:rPr>
                          <m:nor/>
                        </m:rPr>
                        <a:rPr lang="en-US" altLang="ko-KR" sz="1600">
                          <a:solidFill>
                            <a:srgbClr val="000000"/>
                          </a:solidFill>
                          <a:latin typeface="Helvetica" panose="020B0604020202020204" pitchFamily="34" charset="0"/>
                        </a:rPr>
                        <m:t>, </m:t>
                      </m:r>
                      <m:r>
                        <m:rPr>
                          <m:nor/>
                        </m:rPr>
                        <a:rPr lang="en-US" altLang="ko-KR" sz="1600">
                          <a:solidFill>
                            <a:srgbClr val="000000"/>
                          </a:solidFill>
                          <a:latin typeface="Helvetica" panose="020B0604020202020204" pitchFamily="34" charset="0"/>
                        </a:rPr>
                        <m:t>D</m:t>
                      </m:r>
                      <m:r>
                        <m:rPr>
                          <m:nor/>
                        </m:rPr>
                        <a:rPr lang="en-US" altLang="ko-KR" sz="1600">
                          <a:solidFill>
                            <a:srgbClr val="000000"/>
                          </a:solidFill>
                          <a:latin typeface="Helvetica" panose="020B0604020202020204" pitchFamily="34" charset="0"/>
                        </a:rPr>
                        <m:t>. </m:t>
                      </m:r>
                      <m:r>
                        <m:rPr>
                          <m:nor/>
                        </m:rPr>
                        <a:rPr lang="en-US" altLang="ko-KR" sz="1600">
                          <a:solidFill>
                            <a:srgbClr val="000000"/>
                          </a:solidFill>
                          <a:latin typeface="Helvetica" panose="020B0604020202020204" pitchFamily="34" charset="0"/>
                        </a:rPr>
                        <m:t>Cownden</m:t>
                      </m:r>
                      <m:r>
                        <m:rPr>
                          <m:nor/>
                        </m:rPr>
                        <a:rPr lang="en-US" altLang="ko-KR" sz="1600">
                          <a:solidFill>
                            <a:srgbClr val="000000"/>
                          </a:solidFill>
                          <a:latin typeface="Helvetica" panose="020B0604020202020204" pitchFamily="34" charset="0"/>
                        </a:rPr>
                        <m:t>, </m:t>
                      </m:r>
                      <m:r>
                        <m:rPr>
                          <m:nor/>
                        </m:rPr>
                        <a:rPr lang="en-US" altLang="ko-KR" sz="1600">
                          <a:solidFill>
                            <a:srgbClr val="000000"/>
                          </a:solidFill>
                          <a:latin typeface="Helvetica" panose="020B0604020202020204" pitchFamily="34" charset="0"/>
                        </a:rPr>
                        <m:t>D</m:t>
                      </m:r>
                      <m:r>
                        <m:rPr>
                          <m:nor/>
                        </m:rPr>
                        <a:rPr lang="en-US" altLang="ko-KR" sz="1600">
                          <a:solidFill>
                            <a:srgbClr val="000000"/>
                          </a:solidFill>
                          <a:latin typeface="Helvetica" panose="020B0604020202020204" pitchFamily="34" charset="0"/>
                        </a:rPr>
                        <m:t>. </m:t>
                      </m:r>
                      <m:r>
                        <m:rPr>
                          <m:nor/>
                        </m:rPr>
                        <a:rPr lang="en-US" altLang="ko-KR" sz="1600">
                          <a:solidFill>
                            <a:srgbClr val="000000"/>
                          </a:solidFill>
                          <a:latin typeface="Helvetica" panose="020B0604020202020204" pitchFamily="34" charset="0"/>
                        </a:rPr>
                        <m:t>Tweed</m:t>
                      </m:r>
                      <m:r>
                        <m:rPr>
                          <m:nor/>
                        </m:rPr>
                        <a:rPr lang="en-US" altLang="ko-KR" sz="1600">
                          <a:solidFill>
                            <a:srgbClr val="000000"/>
                          </a:solidFill>
                          <a:latin typeface="Helvetica" panose="020B0604020202020204" pitchFamily="34" charset="0"/>
                        </a:rPr>
                        <m:t> </m:t>
                      </m:r>
                      <m:r>
                        <m:rPr>
                          <m:nor/>
                        </m:rPr>
                        <a:rPr lang="en-US" altLang="ko-KR" sz="1600">
                          <a:solidFill>
                            <a:srgbClr val="000000"/>
                          </a:solidFill>
                          <a:latin typeface="Helvetica" panose="020B0604020202020204" pitchFamily="34" charset="0"/>
                        </a:rPr>
                        <m:t>et</m:t>
                      </m:r>
                      <m:r>
                        <m:rPr>
                          <m:nor/>
                        </m:rPr>
                        <a:rPr lang="en-US" altLang="ko-KR" sz="1600">
                          <a:solidFill>
                            <a:srgbClr val="000000"/>
                          </a:solidFill>
                          <a:latin typeface="Helvetica" panose="020B0604020202020204" pitchFamily="34" charset="0"/>
                        </a:rPr>
                        <m:t>. </m:t>
                      </m:r>
                      <m:r>
                        <m:rPr>
                          <m:nor/>
                        </m:rPr>
                        <a:rPr lang="en-US" altLang="ko-KR" sz="1600">
                          <a:solidFill>
                            <a:srgbClr val="000000"/>
                          </a:solidFill>
                          <a:latin typeface="Helvetica" panose="020B0604020202020204" pitchFamily="34" charset="0"/>
                        </a:rPr>
                        <m:t>al</m:t>
                      </m:r>
                      <m:r>
                        <m:rPr>
                          <m:nor/>
                        </m:rPr>
                        <a:rPr lang="en-US" altLang="ko-KR" sz="1600">
                          <a:solidFill>
                            <a:srgbClr val="000000"/>
                          </a:solidFill>
                          <a:latin typeface="Helvetica" panose="020B0604020202020204" pitchFamily="34" charset="0"/>
                        </a:rPr>
                        <m:t>., </m:t>
                      </m:r>
                      <m:r>
                        <m:rPr>
                          <m:nor/>
                        </m:rPr>
                        <a:rPr lang="en-US" altLang="ko-KR" sz="1600">
                          <a:solidFill>
                            <a:srgbClr val="000000"/>
                          </a:solidFill>
                          <a:latin typeface="Helvetica" panose="020B0604020202020204" pitchFamily="34" charset="0"/>
                        </a:rPr>
                        <m:t>Nat</m:t>
                      </m:r>
                      <m:r>
                        <m:rPr>
                          <m:nor/>
                        </m:rPr>
                        <a:rPr lang="en-US" altLang="ko-KR" sz="1600">
                          <a:solidFill>
                            <a:srgbClr val="000000"/>
                          </a:solidFill>
                          <a:latin typeface="Helvetica" panose="020B0604020202020204" pitchFamily="34" charset="0"/>
                        </a:rPr>
                        <m:t>. </m:t>
                      </m:r>
                      <m:r>
                        <m:rPr>
                          <m:nor/>
                        </m:rPr>
                        <a:rPr lang="en-US" altLang="ko-KR" sz="1600">
                          <a:solidFill>
                            <a:srgbClr val="000000"/>
                          </a:solidFill>
                          <a:latin typeface="Helvetica" panose="020B0604020202020204" pitchFamily="34" charset="0"/>
                        </a:rPr>
                        <m:t>Commun</m:t>
                      </m:r>
                      <m:r>
                        <m:rPr>
                          <m:nor/>
                        </m:rPr>
                        <a:rPr lang="en-US" altLang="ko-KR" sz="1600">
                          <a:solidFill>
                            <a:srgbClr val="000000"/>
                          </a:solidFill>
                          <a:latin typeface="Helvetica" panose="020B0604020202020204" pitchFamily="34" charset="0"/>
                        </a:rPr>
                        <m:t>. 7, 13276 (2016).</m:t>
                      </m:r>
                    </m:oMath>
                  </m:oMathPara>
                </a14:m>
                <a:endParaRPr lang="ko-KR" altLang="ko-KR" sz="1600" dirty="0">
                  <a:solidFill>
                    <a:srgbClr val="000000"/>
                  </a:solidFill>
                  <a:latin typeface="Helvetica" panose="020B0604020202020204" pitchFamily="34" charset="0"/>
                </a:endParaRPr>
              </a:p>
              <a:p>
                <a:endParaRPr lang="ko-KR" altLang="en-US" dirty="0"/>
              </a:p>
            </p:txBody>
          </p:sp>
        </mc:Choice>
        <mc:Fallback xmlns="">
          <p:sp>
            <p:nvSpPr>
              <p:cNvPr id="20" name="TextBox 19">
                <a:extLst>
                  <a:ext uri="{FF2B5EF4-FFF2-40B4-BE49-F238E27FC236}">
                    <a16:creationId xmlns:a16="http://schemas.microsoft.com/office/drawing/2014/main" id="{DC425126-B1E7-4953-A56D-1FCE4FCFFE6E}"/>
                  </a:ext>
                </a:extLst>
              </p:cNvPr>
              <p:cNvSpPr txBox="1">
                <a:spLocks noRot="1" noChangeAspect="1" noMove="1" noResize="1" noEditPoints="1" noAdjustHandles="1" noChangeArrowheads="1" noChangeShapeType="1" noTextEdit="1"/>
              </p:cNvSpPr>
              <p:nvPr/>
            </p:nvSpPr>
            <p:spPr>
              <a:xfrm>
                <a:off x="2983858" y="6106013"/>
                <a:ext cx="7276031" cy="553293"/>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71C7149-C837-47DB-8337-CDCE5226E9C7}"/>
                  </a:ext>
                </a:extLst>
              </p:cNvPr>
              <p:cNvSpPr txBox="1"/>
              <p:nvPr/>
            </p:nvSpPr>
            <p:spPr>
              <a:xfrm>
                <a:off x="6475445" y="2565918"/>
                <a:ext cx="6712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chemeClr val="accent2">
                                  <a:lumMod val="75000"/>
                                </a:schemeClr>
                              </a:solidFill>
                              <a:latin typeface="Cambria Math" panose="02040503050406030204" pitchFamily="18" charset="0"/>
                            </a:rPr>
                          </m:ctrlPr>
                        </m:sSubPr>
                        <m:e>
                          <m:r>
                            <a:rPr lang="en-US" altLang="ko-KR" b="0" i="1" smtClean="0">
                              <a:solidFill>
                                <a:schemeClr val="accent2">
                                  <a:lumMod val="75000"/>
                                </a:schemeClr>
                              </a:solidFill>
                              <a:latin typeface="Cambria Math" panose="02040503050406030204" pitchFamily="18" charset="0"/>
                            </a:rPr>
                            <m:t>h</m:t>
                          </m:r>
                        </m:e>
                        <m:sub>
                          <m:r>
                            <a:rPr lang="en-US" altLang="ko-KR" b="0" i="1" smtClean="0">
                              <a:solidFill>
                                <a:schemeClr val="accent2">
                                  <a:lumMod val="75000"/>
                                </a:schemeClr>
                              </a:solidFill>
                              <a:latin typeface="Cambria Math" panose="02040503050406030204" pitchFamily="18" charset="0"/>
                            </a:rPr>
                            <m:t>𝑙</m:t>
                          </m:r>
                          <m:r>
                            <a:rPr lang="en-US" altLang="ko-KR" b="0" i="1" smtClean="0">
                              <a:solidFill>
                                <a:schemeClr val="accent2">
                                  <a:lumMod val="75000"/>
                                </a:schemeClr>
                              </a:solidFill>
                              <a:latin typeface="Cambria Math" panose="02040503050406030204" pitchFamily="18" charset="0"/>
                            </a:rPr>
                            <m:t>+4</m:t>
                          </m:r>
                        </m:sub>
                      </m:sSub>
                    </m:oMath>
                  </m:oMathPara>
                </a14:m>
                <a:endParaRPr lang="ko-KR" altLang="en-US" dirty="0">
                  <a:solidFill>
                    <a:schemeClr val="accent2">
                      <a:lumMod val="75000"/>
                    </a:schemeClr>
                  </a:solidFill>
                </a:endParaRPr>
              </a:p>
            </p:txBody>
          </p:sp>
        </mc:Choice>
        <mc:Fallback xmlns="">
          <p:sp>
            <p:nvSpPr>
              <p:cNvPr id="26" name="TextBox 25">
                <a:extLst>
                  <a:ext uri="{FF2B5EF4-FFF2-40B4-BE49-F238E27FC236}">
                    <a16:creationId xmlns:a16="http://schemas.microsoft.com/office/drawing/2014/main" id="{771C7149-C837-47DB-8337-CDCE5226E9C7}"/>
                  </a:ext>
                </a:extLst>
              </p:cNvPr>
              <p:cNvSpPr txBox="1">
                <a:spLocks noRot="1" noChangeAspect="1" noMove="1" noResize="1" noEditPoints="1" noAdjustHandles="1" noChangeArrowheads="1" noChangeShapeType="1" noTextEdit="1"/>
              </p:cNvSpPr>
              <p:nvPr/>
            </p:nvSpPr>
            <p:spPr>
              <a:xfrm>
                <a:off x="6475445" y="2565918"/>
                <a:ext cx="671273"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A636564-F216-4B64-803C-01330B46D553}"/>
                  </a:ext>
                </a:extLst>
              </p:cNvPr>
              <p:cNvSpPr txBox="1"/>
              <p:nvPr/>
            </p:nvSpPr>
            <p:spPr>
              <a:xfrm>
                <a:off x="6528655" y="3886773"/>
                <a:ext cx="6712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chemeClr val="accent4">
                                  <a:lumMod val="50000"/>
                                </a:schemeClr>
                              </a:solidFill>
                              <a:latin typeface="Cambria Math" panose="02040503050406030204" pitchFamily="18" charset="0"/>
                            </a:rPr>
                          </m:ctrlPr>
                        </m:sSubPr>
                        <m:e>
                          <m:r>
                            <a:rPr lang="en-US" altLang="ko-KR" b="0" i="1" smtClean="0">
                              <a:solidFill>
                                <a:schemeClr val="accent4">
                                  <a:lumMod val="50000"/>
                                </a:schemeClr>
                              </a:solidFill>
                              <a:latin typeface="Cambria Math" panose="02040503050406030204" pitchFamily="18" charset="0"/>
                            </a:rPr>
                            <m:t>h</m:t>
                          </m:r>
                        </m:e>
                        <m:sub>
                          <m:r>
                            <a:rPr lang="en-US" altLang="ko-KR" b="0" i="1" smtClean="0">
                              <a:solidFill>
                                <a:schemeClr val="accent4">
                                  <a:lumMod val="50000"/>
                                </a:schemeClr>
                              </a:solidFill>
                              <a:latin typeface="Cambria Math" panose="02040503050406030204" pitchFamily="18" charset="0"/>
                            </a:rPr>
                            <m:t>𝑙</m:t>
                          </m:r>
                          <m:r>
                            <a:rPr lang="en-US" altLang="ko-KR" b="0" i="1" smtClean="0">
                              <a:solidFill>
                                <a:schemeClr val="accent4">
                                  <a:lumMod val="50000"/>
                                </a:schemeClr>
                              </a:solidFill>
                              <a:latin typeface="Cambria Math" panose="02040503050406030204" pitchFamily="18" charset="0"/>
                            </a:rPr>
                            <m:t>+2</m:t>
                          </m:r>
                        </m:sub>
                      </m:sSub>
                    </m:oMath>
                  </m:oMathPara>
                </a14:m>
                <a:endParaRPr lang="ko-KR" altLang="en-US" dirty="0"/>
              </a:p>
            </p:txBody>
          </p:sp>
        </mc:Choice>
        <mc:Fallback xmlns="">
          <p:sp>
            <p:nvSpPr>
              <p:cNvPr id="86" name="TextBox 85">
                <a:extLst>
                  <a:ext uri="{FF2B5EF4-FFF2-40B4-BE49-F238E27FC236}">
                    <a16:creationId xmlns:a16="http://schemas.microsoft.com/office/drawing/2014/main" id="{9A636564-F216-4B64-803C-01330B46D553}"/>
                  </a:ext>
                </a:extLst>
              </p:cNvPr>
              <p:cNvSpPr txBox="1">
                <a:spLocks noRot="1" noChangeAspect="1" noMove="1" noResize="1" noEditPoints="1" noAdjustHandles="1" noChangeArrowheads="1" noChangeShapeType="1" noTextEdit="1"/>
              </p:cNvSpPr>
              <p:nvPr/>
            </p:nvSpPr>
            <p:spPr>
              <a:xfrm>
                <a:off x="6528655" y="3886773"/>
                <a:ext cx="671274" cy="369332"/>
              </a:xfrm>
              <a:prstGeom prst="rect">
                <a:avLst/>
              </a:prstGeom>
              <a:blipFill>
                <a:blip r:embed="rId7"/>
                <a:stretch>
                  <a:fillRect b="-1667"/>
                </a:stretch>
              </a:blipFill>
            </p:spPr>
            <p:txBody>
              <a:bodyPr/>
              <a:lstStyle/>
              <a:p>
                <a:r>
                  <a:rPr lang="ko-KR" altLang="en-US">
                    <a:noFill/>
                  </a:rPr>
                  <a:t> </a:t>
                </a:r>
              </a:p>
            </p:txBody>
          </p:sp>
        </mc:Fallback>
      </mc:AlternateContent>
      <p:pic>
        <p:nvPicPr>
          <p:cNvPr id="13" name="그림 12">
            <a:extLst>
              <a:ext uri="{FF2B5EF4-FFF2-40B4-BE49-F238E27FC236}">
                <a16:creationId xmlns:a16="http://schemas.microsoft.com/office/drawing/2014/main" id="{24675698-B549-4640-8A8E-25E0292F65FD}"/>
              </a:ext>
            </a:extLst>
          </p:cNvPr>
          <p:cNvPicPr>
            <a:picLocks noChangeAspect="1"/>
          </p:cNvPicPr>
          <p:nvPr/>
        </p:nvPicPr>
        <p:blipFill>
          <a:blip r:embed="rId8"/>
          <a:stretch>
            <a:fillRect/>
          </a:stretch>
        </p:blipFill>
        <p:spPr>
          <a:xfrm>
            <a:off x="4492215" y="1880755"/>
            <a:ext cx="3249410" cy="4246413"/>
          </a:xfrm>
          <a:prstGeom prst="rect">
            <a:avLst/>
          </a:prstGeom>
        </p:spPr>
      </p:pic>
    </p:spTree>
    <p:extLst>
      <p:ext uri="{BB962C8B-B14F-4D97-AF65-F5344CB8AC3E}">
        <p14:creationId xmlns:p14="http://schemas.microsoft.com/office/powerpoint/2010/main" val="1270158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내용 개체 틀 4">
                <a:extLst>
                  <a:ext uri="{FF2B5EF4-FFF2-40B4-BE49-F238E27FC236}">
                    <a16:creationId xmlns:a16="http://schemas.microsoft.com/office/drawing/2014/main" id="{72B55F7E-2C63-44AA-A40B-5702C4322A4C}"/>
                  </a:ext>
                </a:extLst>
              </p:cNvPr>
              <p:cNvSpPr txBox="1">
                <a:spLocks/>
              </p:cNvSpPr>
              <p:nvPr/>
            </p:nvSpPr>
            <p:spPr>
              <a:xfrm>
                <a:off x="166688" y="760457"/>
                <a:ext cx="11841162" cy="578295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Clr>
                    <a:srgbClr val="19386D"/>
                  </a:buClr>
                  <a:buFont typeface="Wingdings" panose="05000000000000000000" pitchFamily="2" charset="2"/>
                  <a:buChar char="§"/>
                  <a:defRPr sz="2400" kern="1200">
                    <a:solidFill>
                      <a:srgbClr val="6B6B6B"/>
                    </a:solidFill>
                    <a:latin typeface="+mn-lt"/>
                    <a:ea typeface="+mn-ea"/>
                    <a:cs typeface="+mn-cs"/>
                  </a:defRPr>
                </a:lvl1pPr>
                <a:lvl2pPr marL="6858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2pPr>
                <a:lvl3pPr marL="11430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3pPr>
                <a:lvl4pPr marL="16002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4pPr>
                <a:lvl5pPr marL="2057400" indent="-228600" algn="l" defTabSz="914400" rtl="0" eaLnBrk="1" latinLnBrk="1" hangingPunct="1">
                  <a:lnSpc>
                    <a:spcPct val="90000"/>
                  </a:lnSpc>
                  <a:spcBef>
                    <a:spcPts val="500"/>
                  </a:spcBef>
                  <a:buClr>
                    <a:srgbClr val="19386D"/>
                  </a:buClr>
                  <a:buFont typeface="Wingdings" panose="05000000000000000000" pitchFamily="2" charset="2"/>
                  <a:buChar char="§"/>
                  <a:defRPr sz="2000" kern="1200">
                    <a:solidFill>
                      <a:srgbClr val="6B6B6B"/>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rgbClr val="000000"/>
                    </a:solidFill>
                    <a:latin typeface="Helvetica" panose="020B0604020202020204" pitchFamily="34" charset="0"/>
                  </a:rPr>
                  <a:t>If : </a:t>
                </a:r>
              </a:p>
              <a:p>
                <a:r>
                  <a:rPr lang="en-US" altLang="ko-KR" sz="1600" dirty="0">
                    <a:solidFill>
                      <a:srgbClr val="000000"/>
                    </a:solidFill>
                    <a:latin typeface="Helvetica" panose="020B0604020202020204" pitchFamily="34" charset="0"/>
                  </a:rPr>
                  <a:t>1) The network is linear with one hidden layer. </a:t>
                </a:r>
              </a:p>
              <a:p>
                <a:r>
                  <a:rPr lang="en-US" altLang="ko-KR" sz="1600" dirty="0">
                    <a:solidFill>
                      <a:srgbClr val="000000"/>
                    </a:solidFill>
                    <a:latin typeface="Helvetica" panose="020B0604020202020204" pitchFamily="34" charset="0"/>
                  </a:rPr>
                  <a:t>2) The input data have zero mean and standard deviation one. </a:t>
                </a:r>
              </a:p>
              <a:p>
                <a:r>
                  <a:rPr lang="en-US" altLang="ko-KR" sz="1600" dirty="0">
                    <a:solidFill>
                      <a:srgbClr val="000000"/>
                    </a:solidFill>
                    <a:latin typeface="Helvetica" panose="020B0604020202020204" pitchFamily="34" charset="0"/>
                  </a:rPr>
                  <a:t>3) The feedback matrix </a:t>
                </a:r>
                <a14:m>
                  <m:oMath xmlns:m="http://schemas.openxmlformats.org/officeDocument/2006/math">
                    <m:r>
                      <a:rPr lang="en-US" altLang="ko-KR" sz="1600" i="1" dirty="0">
                        <a:solidFill>
                          <a:srgbClr val="000000"/>
                        </a:solidFill>
                        <a:latin typeface="Cambria Math" panose="02040503050406030204" pitchFamily="18" charset="0"/>
                      </a:rPr>
                      <m:t>𝐵</m:t>
                    </m:r>
                  </m:oMath>
                </a14:m>
                <a:r>
                  <a:rPr lang="en-US" altLang="ko-KR" sz="1600" dirty="0">
                    <a:solidFill>
                      <a:srgbClr val="000000"/>
                    </a:solidFill>
                    <a:latin typeface="Helvetica" panose="020B0604020202020204" pitchFamily="34" charset="0"/>
                  </a:rPr>
                  <a:t> satisfies </a:t>
                </a:r>
                <a14:m>
                  <m:oMath xmlns:m="http://schemas.openxmlformats.org/officeDocument/2006/math">
                    <m:sSup>
                      <m:sSupPr>
                        <m:ctrlPr>
                          <a:rPr lang="en-US" altLang="ko-KR" sz="1600" i="1" dirty="0" smtClean="0">
                            <a:solidFill>
                              <a:srgbClr val="000000"/>
                            </a:solidFill>
                            <a:latin typeface="Cambria Math" panose="02040503050406030204" pitchFamily="18" charset="0"/>
                          </a:rPr>
                        </m:ctrlPr>
                      </m:sSupPr>
                      <m:e>
                        <m:r>
                          <a:rPr lang="en-US" altLang="ko-KR" sz="1600" i="1" dirty="0">
                            <a:solidFill>
                              <a:srgbClr val="000000"/>
                            </a:solidFill>
                            <a:latin typeface="Cambria Math" panose="02040503050406030204" pitchFamily="18" charset="0"/>
                          </a:rPr>
                          <m:t>𝐵</m:t>
                        </m:r>
                      </m:e>
                      <m:sup>
                        <m:r>
                          <a:rPr lang="en-US" altLang="ko-KR" sz="1600" b="0" i="1" dirty="0" smtClean="0">
                            <a:solidFill>
                              <a:srgbClr val="000000"/>
                            </a:solidFill>
                            <a:latin typeface="Cambria Math" panose="02040503050406030204" pitchFamily="18" charset="0"/>
                          </a:rPr>
                          <m:t>+</m:t>
                        </m:r>
                      </m:sup>
                    </m:sSup>
                    <m:r>
                      <a:rPr lang="en-US" altLang="ko-KR" sz="1600" i="1" dirty="0">
                        <a:solidFill>
                          <a:srgbClr val="000000"/>
                        </a:solidFill>
                        <a:latin typeface="Cambria Math" panose="02040503050406030204" pitchFamily="18" charset="0"/>
                      </a:rPr>
                      <m:t>𝐵</m:t>
                    </m:r>
                  </m:oMath>
                </a14:m>
                <a:r>
                  <a:rPr lang="en-US" altLang="ko-KR" sz="1600" dirty="0">
                    <a:solidFill>
                      <a:srgbClr val="000000"/>
                    </a:solidFill>
                    <a:latin typeface="Helvetica" panose="020B0604020202020204" pitchFamily="34" charset="0"/>
                  </a:rPr>
                  <a:t> </a:t>
                </a:r>
                <a14:m>
                  <m:oMath xmlns:m="http://schemas.openxmlformats.org/officeDocument/2006/math">
                    <m:r>
                      <a:rPr lang="en-US" altLang="ko-KR" sz="1600" i="1" dirty="0" smtClean="0">
                        <a:solidFill>
                          <a:srgbClr val="000000"/>
                        </a:solidFill>
                        <a:latin typeface="Cambria Math" panose="02040503050406030204" pitchFamily="18" charset="0"/>
                      </a:rPr>
                      <m:t>= </m:t>
                    </m:r>
                    <m:r>
                      <a:rPr lang="en-US" altLang="ko-KR" sz="1600" i="1" dirty="0" smtClean="0">
                        <a:solidFill>
                          <a:srgbClr val="000000"/>
                        </a:solidFill>
                        <a:latin typeface="Cambria Math" panose="02040503050406030204" pitchFamily="18" charset="0"/>
                      </a:rPr>
                      <m:t>𝐼</m:t>
                    </m:r>
                    <m:r>
                      <a:rPr lang="en-US" altLang="ko-KR" sz="1600" i="1" dirty="0" smtClean="0">
                        <a:solidFill>
                          <a:srgbClr val="000000"/>
                        </a:solidFill>
                        <a:latin typeface="Cambria Math" panose="02040503050406030204" pitchFamily="18" charset="0"/>
                      </a:rPr>
                      <m:t> </m:t>
                    </m:r>
                  </m:oMath>
                </a14:m>
                <a:r>
                  <a:rPr lang="en-US" altLang="ko-KR" sz="1600" dirty="0">
                    <a:solidFill>
                      <a:srgbClr val="000000"/>
                    </a:solidFill>
                    <a:latin typeface="Helvetica" panose="020B0604020202020204" pitchFamily="34" charset="0"/>
                  </a:rPr>
                  <a:t>where </a:t>
                </a:r>
                <a14:m>
                  <m:oMath xmlns:m="http://schemas.openxmlformats.org/officeDocument/2006/math">
                    <m:sSup>
                      <m:sSupPr>
                        <m:ctrlPr>
                          <a:rPr lang="en-US" altLang="ko-KR" sz="1600" i="1" dirty="0">
                            <a:solidFill>
                              <a:srgbClr val="000000"/>
                            </a:solidFill>
                            <a:latin typeface="Cambria Math" panose="02040503050406030204" pitchFamily="18" charset="0"/>
                          </a:rPr>
                        </m:ctrlPr>
                      </m:sSupPr>
                      <m:e>
                        <m:r>
                          <a:rPr lang="en-US" altLang="ko-KR" sz="1600" i="1" dirty="0">
                            <a:solidFill>
                              <a:srgbClr val="000000"/>
                            </a:solidFill>
                            <a:latin typeface="Cambria Math" panose="02040503050406030204" pitchFamily="18" charset="0"/>
                          </a:rPr>
                          <m:t>𝐵</m:t>
                        </m:r>
                      </m:e>
                      <m:sup>
                        <m:r>
                          <a:rPr lang="en-US" altLang="ko-KR" sz="1600" i="1" dirty="0">
                            <a:solidFill>
                              <a:srgbClr val="000000"/>
                            </a:solidFill>
                            <a:latin typeface="Cambria Math" panose="02040503050406030204" pitchFamily="18" charset="0"/>
                          </a:rPr>
                          <m:t>+</m:t>
                        </m:r>
                      </m:sup>
                    </m:sSup>
                    <m:r>
                      <a:rPr lang="en-US" altLang="ko-KR" sz="1600" i="1" dirty="0">
                        <a:solidFill>
                          <a:srgbClr val="000000"/>
                        </a:solidFill>
                        <a:latin typeface="Cambria Math" panose="02040503050406030204" pitchFamily="18" charset="0"/>
                      </a:rPr>
                      <m:t> </m:t>
                    </m:r>
                  </m:oMath>
                </a14:m>
                <a:r>
                  <a:rPr lang="en-US" altLang="ko-KR" sz="1600" dirty="0">
                    <a:solidFill>
                      <a:srgbClr val="000000"/>
                    </a:solidFill>
                    <a:latin typeface="Helvetica" panose="020B0604020202020204" pitchFamily="34" charset="0"/>
                  </a:rPr>
                  <a:t>is the Moore-Penrose pseudo-inverse of </a:t>
                </a:r>
                <a14:m>
                  <m:oMath xmlns:m="http://schemas.openxmlformats.org/officeDocument/2006/math">
                    <m:sSup>
                      <m:sSupPr>
                        <m:ctrlPr>
                          <a:rPr lang="en-US" altLang="ko-KR" sz="1600" i="1" dirty="0">
                            <a:solidFill>
                              <a:srgbClr val="000000"/>
                            </a:solidFill>
                            <a:latin typeface="Cambria Math" panose="02040503050406030204" pitchFamily="18" charset="0"/>
                          </a:rPr>
                        </m:ctrlPr>
                      </m:sSupPr>
                      <m:e>
                        <m:r>
                          <a:rPr lang="en-US" altLang="ko-KR" sz="1600" i="1" dirty="0">
                            <a:solidFill>
                              <a:srgbClr val="000000"/>
                            </a:solidFill>
                            <a:latin typeface="Cambria Math" panose="02040503050406030204" pitchFamily="18" charset="0"/>
                          </a:rPr>
                          <m:t>𝐵</m:t>
                        </m:r>
                      </m:e>
                      <m:sup>
                        <m:r>
                          <a:rPr lang="en-US" altLang="ko-KR" sz="1600" i="1" dirty="0">
                            <a:solidFill>
                              <a:srgbClr val="000000"/>
                            </a:solidFill>
                            <a:latin typeface="Cambria Math" panose="02040503050406030204" pitchFamily="18" charset="0"/>
                          </a:rPr>
                          <m:t>+</m:t>
                        </m:r>
                      </m:sup>
                    </m:sSup>
                  </m:oMath>
                </a14:m>
                <a:r>
                  <a:rPr lang="en-US" altLang="ko-KR" sz="1600" dirty="0">
                    <a:solidFill>
                      <a:srgbClr val="000000"/>
                    </a:solidFill>
                    <a:latin typeface="Helvetica" panose="020B0604020202020204" pitchFamily="34" charset="0"/>
                  </a:rPr>
                  <a:t>. </a:t>
                </a:r>
              </a:p>
              <a:p>
                <a:r>
                  <a:rPr lang="en-US" altLang="ko-KR" sz="1600" dirty="0">
                    <a:solidFill>
                      <a:srgbClr val="000000"/>
                    </a:solidFill>
                    <a:latin typeface="Helvetica" panose="020B0604020202020204" pitchFamily="34" charset="0"/>
                  </a:rPr>
                  <a:t>4) The forward weights are initialized to zero. </a:t>
                </a:r>
              </a:p>
              <a:p>
                <a:r>
                  <a:rPr lang="en-US" altLang="ko-KR" sz="1600" dirty="0">
                    <a:solidFill>
                      <a:srgbClr val="000000"/>
                    </a:solidFill>
                    <a:latin typeface="Helvetica" panose="020B0604020202020204" pitchFamily="34" charset="0"/>
                  </a:rPr>
                  <a:t>Then output layer weights are adapted to minimize the error.</a:t>
                </a:r>
              </a:p>
              <a:p>
                <a:r>
                  <a:rPr lang="en-US" altLang="ko-KR" sz="1600" dirty="0">
                    <a:solidFill>
                      <a:srgbClr val="000000"/>
                    </a:solidFill>
                    <a:latin typeface="Helvetica" panose="020B0604020202020204" pitchFamily="34" charset="0"/>
                  </a:rPr>
                  <a:t>Proof can be made via Lyapunov’s method(using </a:t>
                </a:r>
                <a:r>
                  <a:rPr lang="en-US" altLang="ko-KR" sz="1600" dirty="0" err="1">
                    <a:solidFill>
                      <a:srgbClr val="000000"/>
                    </a:solidFill>
                    <a:latin typeface="Helvetica" panose="020B0604020202020204" pitchFamily="34" charset="0"/>
                  </a:rPr>
                  <a:t>Barbalat’s</a:t>
                </a:r>
                <a:r>
                  <a:rPr lang="en-US" altLang="ko-KR" sz="1600" dirty="0">
                    <a:solidFill>
                      <a:srgbClr val="000000"/>
                    </a:solidFill>
                    <a:latin typeface="Helvetica" panose="020B0604020202020204" pitchFamily="34" charset="0"/>
                  </a:rPr>
                  <a:t> Lemma), or Moore-Penrose pseudo-inverse.</a:t>
                </a: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Guarantees that for these very small networks (linear), loss converges to zero.</a:t>
                </a:r>
              </a:p>
              <a:p>
                <a:endParaRPr lang="en-US" altLang="ko-KR" sz="1600" dirty="0">
                  <a:solidFill>
                    <a:srgbClr val="000000"/>
                  </a:solidFill>
                  <a:latin typeface="Helvetica" panose="020B0604020202020204" pitchFamily="34" charset="0"/>
                </a:endParaRPr>
              </a:p>
            </p:txBody>
          </p:sp>
        </mc:Choice>
        <mc:Fallback xmlns="">
          <p:sp>
            <p:nvSpPr>
              <p:cNvPr id="12" name="내용 개체 틀 4">
                <a:extLst>
                  <a:ext uri="{FF2B5EF4-FFF2-40B4-BE49-F238E27FC236}">
                    <a16:creationId xmlns:a16="http://schemas.microsoft.com/office/drawing/2014/main" id="{72B55F7E-2C63-44AA-A40B-5702C4322A4C}"/>
                  </a:ext>
                </a:extLst>
              </p:cNvPr>
              <p:cNvSpPr txBox="1">
                <a:spLocks noRot="1" noChangeAspect="1" noMove="1" noResize="1" noEditPoints="1" noAdjustHandles="1" noChangeArrowheads="1" noChangeShapeType="1" noTextEdit="1"/>
              </p:cNvSpPr>
              <p:nvPr/>
            </p:nvSpPr>
            <p:spPr>
              <a:xfrm>
                <a:off x="166688" y="760457"/>
                <a:ext cx="11841162" cy="5782955"/>
              </a:xfrm>
              <a:prstGeom prst="rect">
                <a:avLst/>
              </a:prstGeom>
              <a:blipFill>
                <a:blip r:embed="rId2"/>
                <a:stretch>
                  <a:fillRect l="-206" t="-738"/>
                </a:stretch>
              </a:blipFill>
            </p:spPr>
            <p:txBody>
              <a:bodyPr/>
              <a:lstStyle/>
              <a:p>
                <a:r>
                  <a:rPr lang="ko-KR" altLang="en-US">
                    <a:noFill/>
                  </a:rPr>
                  <a:t> </a:t>
                </a:r>
              </a:p>
            </p:txBody>
          </p:sp>
        </mc:Fallback>
      </mc:AlternateContent>
      <p:sp>
        <p:nvSpPr>
          <p:cNvPr id="7" name="슬라이드 번호 개체 틀 6">
            <a:extLst>
              <a:ext uri="{FF2B5EF4-FFF2-40B4-BE49-F238E27FC236}">
                <a16:creationId xmlns:a16="http://schemas.microsoft.com/office/drawing/2014/main" id="{DE3F5FD9-359E-4ABC-84F2-5FA444B9C038}"/>
              </a:ext>
            </a:extLst>
          </p:cNvPr>
          <p:cNvSpPr>
            <a:spLocks noGrp="1"/>
          </p:cNvSpPr>
          <p:nvPr>
            <p:ph type="sldNum" sz="quarter" idx="12"/>
          </p:nvPr>
        </p:nvSpPr>
        <p:spPr>
          <a:xfrm>
            <a:off x="5858332" y="6431728"/>
            <a:ext cx="258588" cy="241025"/>
          </a:xfrm>
        </p:spPr>
        <p:txBody>
          <a:bodyPr/>
          <a:lstStyle/>
          <a:p>
            <a:fld id="{E404A0BA-372D-4ACC-886D-03471C3DC61A}" type="slidenum">
              <a:rPr lang="ko-KR" altLang="en-US" smtClean="0"/>
              <a:t>5</a:t>
            </a:fld>
            <a:endParaRPr lang="ko-KR" altLang="en-US" dirty="0"/>
          </a:p>
        </p:txBody>
      </p:sp>
      <p:sp>
        <p:nvSpPr>
          <p:cNvPr id="28" name="제목 27">
            <a:extLst>
              <a:ext uri="{FF2B5EF4-FFF2-40B4-BE49-F238E27FC236}">
                <a16:creationId xmlns:a16="http://schemas.microsoft.com/office/drawing/2014/main" id="{ABB39302-0FE6-480D-8830-FE8BDF996E09}"/>
              </a:ext>
            </a:extLst>
          </p:cNvPr>
          <p:cNvSpPr>
            <a:spLocks noGrp="1"/>
          </p:cNvSpPr>
          <p:nvPr>
            <p:ph type="title"/>
          </p:nvPr>
        </p:nvSpPr>
        <p:spPr/>
        <p:txBody>
          <a:bodyPr>
            <a:normAutofit/>
          </a:bodyPr>
          <a:lstStyle/>
          <a:p>
            <a:r>
              <a:rPr lang="en-US" altLang="ko-KR" dirty="0">
                <a:solidFill>
                  <a:schemeClr val="tx1"/>
                </a:solidFill>
              </a:rPr>
              <a:t>Feedback Alignment (FA) : Theoretical Aspect</a:t>
            </a:r>
            <a:endParaRPr lang="ko-KR" altLang="en-US" dirty="0">
              <a:solidFill>
                <a:schemeClr val="tx1"/>
              </a:solidFill>
            </a:endParaRPr>
          </a:p>
        </p:txBody>
      </p:sp>
    </p:spTree>
    <p:extLst>
      <p:ext uri="{BB962C8B-B14F-4D97-AF65-F5344CB8AC3E}">
        <p14:creationId xmlns:p14="http://schemas.microsoft.com/office/powerpoint/2010/main" val="3363762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B3A417-36AE-4CE6-ADC5-92683F2F4116}"/>
              </a:ext>
            </a:extLst>
          </p:cNvPr>
          <p:cNvSpPr>
            <a:spLocks noGrp="1"/>
          </p:cNvSpPr>
          <p:nvPr>
            <p:ph type="title"/>
          </p:nvPr>
        </p:nvSpPr>
        <p:spPr/>
        <p:txBody>
          <a:bodyPr/>
          <a:lstStyle/>
          <a:p>
            <a:r>
              <a:rPr lang="en-US" altLang="ko-KR" dirty="0">
                <a:solidFill>
                  <a:schemeClr val="tx1"/>
                </a:solidFill>
              </a:rPr>
              <a:t>Feedback Alignment (FA) : Results</a:t>
            </a:r>
            <a:endParaRPr lang="ko-KR" altLang="en-US" dirty="0"/>
          </a:p>
        </p:txBody>
      </p:sp>
      <p:sp>
        <p:nvSpPr>
          <p:cNvPr id="3" name="내용 개체 틀 2">
            <a:extLst>
              <a:ext uri="{FF2B5EF4-FFF2-40B4-BE49-F238E27FC236}">
                <a16:creationId xmlns:a16="http://schemas.microsoft.com/office/drawing/2014/main" id="{BD4CAB20-F5D4-4F71-8014-258575A562FF}"/>
              </a:ext>
            </a:extLst>
          </p:cNvPr>
          <p:cNvSpPr>
            <a:spLocks noGrp="1"/>
          </p:cNvSpPr>
          <p:nvPr>
            <p:ph idx="1"/>
          </p:nvPr>
        </p:nvSpPr>
        <p:spPr/>
        <p:txBody>
          <a:bodyPr/>
          <a:lstStyle/>
          <a:p>
            <a:r>
              <a:rPr lang="en-US" altLang="ko-KR" sz="1600" dirty="0">
                <a:solidFill>
                  <a:srgbClr val="000000"/>
                </a:solidFill>
                <a:latin typeface="Helvetica" panose="020B0604020202020204" pitchFamily="34" charset="0"/>
              </a:rPr>
              <a:t>For simple models with simple tasks: results are comparable to BP</a:t>
            </a:r>
          </a:p>
          <a:p>
            <a:r>
              <a:rPr lang="en-US" altLang="ko-KR" sz="1600" dirty="0">
                <a:solidFill>
                  <a:srgbClr val="000000"/>
                </a:solidFill>
                <a:latin typeface="Helvetica" panose="020B0604020202020204" pitchFamily="34" charset="0"/>
              </a:rPr>
              <a:t>a, b are done using 3-layer linear network (30-20-10 size), with task of linear function fitting (shallow : train only last layer)</a:t>
            </a:r>
          </a:p>
          <a:p>
            <a:r>
              <a:rPr lang="en-US" altLang="ko-KR" sz="1600" dirty="0">
                <a:solidFill>
                  <a:srgbClr val="000000"/>
                </a:solidFill>
                <a:latin typeface="Helvetica" panose="020B0604020202020204" pitchFamily="34" charset="0"/>
              </a:rPr>
              <a:t>c shows function fitting a non-linear network with tanh activations(4-layer : 30-20-10-10) </a:t>
            </a:r>
          </a:p>
          <a:p>
            <a:r>
              <a:rPr lang="en-US" altLang="ko-KR" sz="1600" dirty="0">
                <a:solidFill>
                  <a:srgbClr val="000000"/>
                </a:solidFill>
                <a:latin typeface="Helvetica" panose="020B0604020202020204" pitchFamily="34" charset="0"/>
              </a:rPr>
              <a:t>It converges at the same or faster rates even, although it updates in a different direction.</a:t>
            </a:r>
          </a:p>
          <a:p>
            <a:endParaRPr lang="ko-KR" altLang="en-US" dirty="0"/>
          </a:p>
        </p:txBody>
      </p:sp>
      <p:sp>
        <p:nvSpPr>
          <p:cNvPr id="4" name="슬라이드 번호 개체 틀 3">
            <a:extLst>
              <a:ext uri="{FF2B5EF4-FFF2-40B4-BE49-F238E27FC236}">
                <a16:creationId xmlns:a16="http://schemas.microsoft.com/office/drawing/2014/main" id="{13943195-5923-4E7A-957E-89F751B63375}"/>
              </a:ext>
            </a:extLst>
          </p:cNvPr>
          <p:cNvSpPr>
            <a:spLocks noGrp="1"/>
          </p:cNvSpPr>
          <p:nvPr>
            <p:ph type="sldNum" sz="quarter" idx="12"/>
          </p:nvPr>
        </p:nvSpPr>
        <p:spPr/>
        <p:txBody>
          <a:bodyPr/>
          <a:lstStyle/>
          <a:p>
            <a:fld id="{E404A0BA-372D-4ACC-886D-03471C3DC61A}" type="slidenum">
              <a:rPr lang="ko-KR" altLang="en-US" smtClean="0"/>
              <a:pPr/>
              <a:t>6</a:t>
            </a:fld>
            <a:endParaRPr lang="ko-KR" altLang="en-US" dirty="0"/>
          </a:p>
        </p:txBody>
      </p:sp>
      <p:pic>
        <p:nvPicPr>
          <p:cNvPr id="5" name="그림 4">
            <a:extLst>
              <a:ext uri="{FF2B5EF4-FFF2-40B4-BE49-F238E27FC236}">
                <a16:creationId xmlns:a16="http://schemas.microsoft.com/office/drawing/2014/main" id="{ECE99235-F845-4D2F-8A30-5060EDFAC92C}"/>
              </a:ext>
            </a:extLst>
          </p:cNvPr>
          <p:cNvPicPr>
            <a:picLocks noChangeAspect="1"/>
          </p:cNvPicPr>
          <p:nvPr/>
        </p:nvPicPr>
        <p:blipFill>
          <a:blip r:embed="rId2"/>
          <a:stretch>
            <a:fillRect/>
          </a:stretch>
        </p:blipFill>
        <p:spPr>
          <a:xfrm>
            <a:off x="7911904" y="2401735"/>
            <a:ext cx="2997200" cy="2465287"/>
          </a:xfrm>
          <a:prstGeom prst="rect">
            <a:avLst/>
          </a:prstGeom>
        </p:spPr>
      </p:pic>
      <p:pic>
        <p:nvPicPr>
          <p:cNvPr id="6" name="그림 5">
            <a:extLst>
              <a:ext uri="{FF2B5EF4-FFF2-40B4-BE49-F238E27FC236}">
                <a16:creationId xmlns:a16="http://schemas.microsoft.com/office/drawing/2014/main" id="{A11D2196-3EE5-40C9-A9F0-C599BC3E4111}"/>
              </a:ext>
            </a:extLst>
          </p:cNvPr>
          <p:cNvPicPr>
            <a:picLocks noChangeAspect="1"/>
          </p:cNvPicPr>
          <p:nvPr/>
        </p:nvPicPr>
        <p:blipFill>
          <a:blip r:embed="rId3"/>
          <a:stretch>
            <a:fillRect/>
          </a:stretch>
        </p:blipFill>
        <p:spPr>
          <a:xfrm>
            <a:off x="1396503" y="2401735"/>
            <a:ext cx="6515401" cy="2465287"/>
          </a:xfrm>
          <a:prstGeom prst="rect">
            <a:avLst/>
          </a:prstGeom>
        </p:spPr>
      </p:pic>
    </p:spTree>
    <p:extLst>
      <p:ext uri="{BB962C8B-B14F-4D97-AF65-F5344CB8AC3E}">
        <p14:creationId xmlns:p14="http://schemas.microsoft.com/office/powerpoint/2010/main" val="4202201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B3A417-36AE-4CE6-ADC5-92683F2F4116}"/>
              </a:ext>
            </a:extLst>
          </p:cNvPr>
          <p:cNvSpPr>
            <a:spLocks noGrp="1"/>
          </p:cNvSpPr>
          <p:nvPr>
            <p:ph type="title"/>
          </p:nvPr>
        </p:nvSpPr>
        <p:spPr/>
        <p:txBody>
          <a:bodyPr/>
          <a:lstStyle/>
          <a:p>
            <a:r>
              <a:rPr lang="en-US" altLang="ko-KR" dirty="0">
                <a:solidFill>
                  <a:schemeClr val="tx1"/>
                </a:solidFill>
              </a:rPr>
              <a:t>Feedback Alignment (FA) : How the Model Actually Trains</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D4CAB20-F5D4-4F71-8014-258575A562FF}"/>
                  </a:ext>
                </a:extLst>
              </p:cNvPr>
              <p:cNvSpPr>
                <a:spLocks noGrp="1"/>
              </p:cNvSpPr>
              <p:nvPr>
                <p:ph idx="1"/>
              </p:nvPr>
            </p:nvSpPr>
            <p:spPr/>
            <p:txBody>
              <a:bodyPr/>
              <a:lstStyle/>
              <a:p>
                <a:r>
                  <a:rPr lang="en-US" altLang="ko-KR" sz="1600" dirty="0">
                    <a:solidFill>
                      <a:srgbClr val="000000"/>
                    </a:solidFill>
                    <a:latin typeface="Helvetica" panose="020B0604020202020204" pitchFamily="34" charset="0"/>
                  </a:rPr>
                  <a:t>3-layer(20-1000-20</a:t>
                </a:r>
                <a:r>
                  <a:rPr lang="ko-KR" altLang="en-US" sz="1600" dirty="0">
                    <a:solidFill>
                      <a:srgbClr val="000000"/>
                    </a:solidFill>
                    <a:latin typeface="Helvetica" panose="020B0604020202020204" pitchFamily="34" charset="0"/>
                  </a:rPr>
                  <a:t> </a:t>
                </a:r>
                <a:r>
                  <a:rPr lang="en-US" altLang="ko-KR" sz="1600" dirty="0">
                    <a:solidFill>
                      <a:srgbClr val="000000"/>
                    </a:solidFill>
                    <a:latin typeface="Helvetica" panose="020B0604020202020204" pitchFamily="34" charset="0"/>
                  </a:rPr>
                  <a:t>size network) </a:t>
                </a:r>
              </a:p>
              <a:p>
                <a:r>
                  <a:rPr lang="en-US" altLang="ko-KR" sz="1600" dirty="0">
                    <a:solidFill>
                      <a:srgbClr val="000000"/>
                    </a:solidFill>
                    <a:latin typeface="Helvetica" panose="020B0604020202020204" pitchFamily="34" charset="0"/>
                  </a:rPr>
                  <a:t>1. By </a:t>
                </a:r>
                <a14:m>
                  <m:oMath xmlns:m="http://schemas.openxmlformats.org/officeDocument/2006/math">
                    <m:r>
                      <a:rPr lang="en-US" altLang="ko-KR" sz="1600" smtClean="0">
                        <a:solidFill>
                          <a:srgbClr val="000000"/>
                        </a:solidFill>
                        <a:latin typeface="Cambria Math" panose="02040503050406030204" pitchFamily="18" charset="0"/>
                      </a:rPr>
                      <m:t>∆</m:t>
                    </m:r>
                    <m:sSub>
                      <m:sSubPr>
                        <m:ctrlPr>
                          <a:rPr lang="ko-KR" altLang="ko-KR" sz="1600" i="1">
                            <a:solidFill>
                              <a:srgbClr val="000000"/>
                            </a:solidFill>
                            <a:latin typeface="Cambria Math" panose="02040503050406030204" pitchFamily="18" charset="0"/>
                          </a:rPr>
                        </m:ctrlPr>
                      </m:sSubPr>
                      <m:e>
                        <m:r>
                          <a:rPr lang="en-US" altLang="ko-KR" sz="1600">
                            <a:solidFill>
                              <a:srgbClr val="000000"/>
                            </a:solidFill>
                            <a:latin typeface="Cambria Math" panose="02040503050406030204" pitchFamily="18" charset="0"/>
                          </a:rPr>
                          <m:t>𝑊</m:t>
                        </m:r>
                      </m:e>
                      <m:sub>
                        <m:r>
                          <a:rPr lang="en-US" altLang="ko-KR" sz="1600">
                            <a:solidFill>
                              <a:srgbClr val="000000"/>
                            </a:solidFill>
                            <a:latin typeface="Cambria Math" panose="02040503050406030204" pitchFamily="18" charset="0"/>
                          </a:rPr>
                          <m:t>0</m:t>
                        </m:r>
                      </m:sub>
                    </m:sSub>
                    <m:r>
                      <a:rPr lang="en-US" altLang="ko-KR" sz="1600">
                        <a:solidFill>
                          <a:srgbClr val="000000"/>
                        </a:solidFill>
                        <a:latin typeface="Cambria Math" panose="02040503050406030204" pitchFamily="18" charset="0"/>
                      </a:rPr>
                      <m:t>∝</m:t>
                    </m:r>
                    <m:r>
                      <a:rPr lang="en-US" altLang="ko-KR" sz="1600" smtClean="0">
                        <a:solidFill>
                          <a:srgbClr val="000000"/>
                        </a:solidFill>
                        <a:latin typeface="Cambria Math" panose="02040503050406030204" pitchFamily="18" charset="0"/>
                      </a:rPr>
                      <m:t>𝐵𝑒</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𝑥</m:t>
                        </m:r>
                      </m:e>
                      <m:sup>
                        <m:r>
                          <a:rPr lang="en-US" altLang="ko-KR" sz="1600">
                            <a:solidFill>
                              <a:srgbClr val="000000"/>
                            </a:solidFill>
                            <a:latin typeface="Cambria Math" panose="02040503050406030204" pitchFamily="18" charset="0"/>
                          </a:rPr>
                          <m:t>𝑇</m:t>
                        </m:r>
                      </m:sup>
                    </m:sSup>
                  </m:oMath>
                </a14:m>
                <a:r>
                  <a:rPr lang="en-US" altLang="ko-KR" sz="1600" dirty="0">
                    <a:solidFill>
                      <a:srgbClr val="000000"/>
                    </a:solidFill>
                    <a:latin typeface="Helvetica" panose="020B0604020202020204" pitchFamily="34" charset="0"/>
                  </a:rPr>
                  <a:t>, information of </a:t>
                </a:r>
                <a14:m>
                  <m:oMath xmlns:m="http://schemas.openxmlformats.org/officeDocument/2006/math">
                    <m:r>
                      <a:rPr lang="en-US" altLang="ko-KR" sz="1600" i="1" dirty="0" smtClean="0">
                        <a:solidFill>
                          <a:srgbClr val="000000"/>
                        </a:solidFill>
                        <a:latin typeface="Cambria Math" panose="02040503050406030204" pitchFamily="18" charset="0"/>
                      </a:rPr>
                      <m:t>𝐵</m:t>
                    </m:r>
                  </m:oMath>
                </a14:m>
                <a:r>
                  <a:rPr lang="en-US" altLang="ko-KR" sz="1600" dirty="0">
                    <a:solidFill>
                      <a:srgbClr val="000000"/>
                    </a:solidFill>
                    <a:latin typeface="Helvetica" panose="020B0604020202020204" pitchFamily="34" charset="0"/>
                  </a:rPr>
                  <a:t> goes to</a:t>
                </a:r>
                <a:r>
                  <a:rPr lang="ko-KR" altLang="ko-KR" sz="1600" dirty="0">
                    <a:solidFill>
                      <a:srgbClr val="000000"/>
                    </a:solidFill>
                  </a:rPr>
                  <a:t> </a:t>
                </a:r>
                <a14:m>
                  <m:oMath xmlns:m="http://schemas.openxmlformats.org/officeDocument/2006/math">
                    <m:sSub>
                      <m:sSubPr>
                        <m:ctrlPr>
                          <a:rPr lang="ko-KR" altLang="ko-KR" sz="1600" i="1">
                            <a:solidFill>
                              <a:srgbClr val="000000"/>
                            </a:solidFill>
                            <a:latin typeface="Cambria Math" panose="02040503050406030204" pitchFamily="18" charset="0"/>
                          </a:rPr>
                        </m:ctrlPr>
                      </m:sSubPr>
                      <m:e>
                        <m:r>
                          <a:rPr lang="en-US" altLang="ko-KR" sz="1600">
                            <a:solidFill>
                              <a:srgbClr val="000000"/>
                            </a:solidFill>
                            <a:latin typeface="Cambria Math" panose="02040503050406030204" pitchFamily="18" charset="0"/>
                          </a:rPr>
                          <m:t>𝑊</m:t>
                        </m:r>
                      </m:e>
                      <m:sub>
                        <m:r>
                          <a:rPr lang="en-US" altLang="ko-KR" sz="1600">
                            <a:solidFill>
                              <a:srgbClr val="000000"/>
                            </a:solidFill>
                            <a:latin typeface="Cambria Math" panose="02040503050406030204" pitchFamily="18" charset="0"/>
                          </a:rPr>
                          <m:t>0</m:t>
                        </m:r>
                      </m:sub>
                    </m:sSub>
                  </m:oMath>
                </a14:m>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2. </a:t>
                </a:r>
                <a14:m>
                  <m:oMath xmlns:m="http://schemas.openxmlformats.org/officeDocument/2006/math">
                    <m:r>
                      <a:rPr lang="en-US" altLang="ko-KR" sz="1600">
                        <a:solidFill>
                          <a:srgbClr val="000000"/>
                        </a:solidFill>
                        <a:latin typeface="Cambria Math" panose="02040503050406030204" pitchFamily="18" charset="0"/>
                      </a:rPr>
                      <m:t>∆</m:t>
                    </m:r>
                    <m:r>
                      <a:rPr lang="en-US" altLang="ko-KR" sz="1600">
                        <a:solidFill>
                          <a:srgbClr val="000000"/>
                        </a:solidFill>
                        <a:latin typeface="Cambria Math" panose="02040503050406030204" pitchFamily="18" charset="0"/>
                      </a:rPr>
                      <m:t>𝑊</m:t>
                    </m:r>
                    <m:r>
                      <a:rPr lang="en-US" altLang="ko-KR" sz="1600">
                        <a:solidFill>
                          <a:srgbClr val="000000"/>
                        </a:solidFill>
                        <a:latin typeface="Cambria Math" panose="02040503050406030204" pitchFamily="18" charset="0"/>
                      </a:rPr>
                      <m:t>∝</m:t>
                    </m:r>
                    <m:r>
                      <a:rPr lang="en-US" altLang="ko-KR" sz="1600">
                        <a:solidFill>
                          <a:srgbClr val="000000"/>
                        </a:solidFill>
                        <a:latin typeface="Cambria Math" panose="02040503050406030204" pitchFamily="18" charset="0"/>
                      </a:rPr>
                      <m:t>𝑒</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h</m:t>
                        </m:r>
                      </m:e>
                      <m:sup>
                        <m:r>
                          <a:rPr lang="en-US" altLang="ko-KR" sz="1600">
                            <a:solidFill>
                              <a:srgbClr val="000000"/>
                            </a:solidFill>
                            <a:latin typeface="Cambria Math" panose="02040503050406030204" pitchFamily="18" charset="0"/>
                          </a:rPr>
                          <m:t>𝑇</m:t>
                        </m:r>
                      </m:sup>
                    </m:sSup>
                    <m:r>
                      <a:rPr lang="en-US" altLang="ko-KR" sz="1600">
                        <a:solidFill>
                          <a:srgbClr val="000000"/>
                        </a:solidFill>
                        <a:latin typeface="Cambria Math" panose="02040503050406030204" pitchFamily="18" charset="0"/>
                      </a:rPr>
                      <m:t>=</m:t>
                    </m:r>
                    <m:r>
                      <a:rPr lang="en-US" altLang="ko-KR" sz="1600">
                        <a:solidFill>
                          <a:srgbClr val="000000"/>
                        </a:solidFill>
                        <a:latin typeface="Cambria Math" panose="02040503050406030204" pitchFamily="18" charset="0"/>
                      </a:rPr>
                      <m:t>𝑒</m:t>
                    </m:r>
                    <m:sSup>
                      <m:sSupPr>
                        <m:ctrlPr>
                          <a:rPr lang="ko-KR" altLang="ko-KR" sz="1600" i="1">
                            <a:solidFill>
                              <a:srgbClr val="000000"/>
                            </a:solidFill>
                            <a:latin typeface="Cambria Math" panose="02040503050406030204" pitchFamily="18" charset="0"/>
                          </a:rPr>
                        </m:ctrlPr>
                      </m:sSupPr>
                      <m:e>
                        <m:r>
                          <a:rPr lang="en-US" altLang="ko-KR" sz="1600">
                            <a:solidFill>
                              <a:srgbClr val="000000"/>
                            </a:solidFill>
                            <a:latin typeface="Cambria Math" panose="02040503050406030204" pitchFamily="18" charset="0"/>
                          </a:rPr>
                          <m:t>𝑥</m:t>
                        </m:r>
                      </m:e>
                      <m:sup>
                        <m:r>
                          <a:rPr lang="en-US" altLang="ko-KR" sz="1600">
                            <a:solidFill>
                              <a:srgbClr val="000000"/>
                            </a:solidFill>
                            <a:latin typeface="Cambria Math" panose="02040503050406030204" pitchFamily="18" charset="0"/>
                          </a:rPr>
                          <m:t>𝑇</m:t>
                        </m:r>
                      </m:sup>
                    </m:sSup>
                    <m:sSup>
                      <m:sSupPr>
                        <m:ctrlPr>
                          <a:rPr lang="ko-KR" altLang="ko-KR" sz="1600" i="1">
                            <a:solidFill>
                              <a:srgbClr val="000000"/>
                            </a:solidFill>
                            <a:latin typeface="Cambria Math" panose="02040503050406030204" pitchFamily="18" charset="0"/>
                          </a:rPr>
                        </m:ctrlPr>
                      </m:sSupPr>
                      <m:e>
                        <m:sSub>
                          <m:sSubPr>
                            <m:ctrlPr>
                              <a:rPr lang="ko-KR" altLang="ko-KR" sz="1600" i="1">
                                <a:solidFill>
                                  <a:srgbClr val="000000"/>
                                </a:solidFill>
                                <a:latin typeface="Cambria Math" panose="02040503050406030204" pitchFamily="18" charset="0"/>
                              </a:rPr>
                            </m:ctrlPr>
                          </m:sSubPr>
                          <m:e>
                            <m:r>
                              <a:rPr lang="en-US" altLang="ko-KR" sz="1600">
                                <a:solidFill>
                                  <a:srgbClr val="000000"/>
                                </a:solidFill>
                                <a:latin typeface="Cambria Math" panose="02040503050406030204" pitchFamily="18" charset="0"/>
                              </a:rPr>
                              <m:t>𝑊</m:t>
                            </m:r>
                          </m:e>
                          <m:sub>
                            <m:r>
                              <a:rPr lang="en-US" altLang="ko-KR" sz="1600">
                                <a:solidFill>
                                  <a:srgbClr val="000000"/>
                                </a:solidFill>
                                <a:latin typeface="Cambria Math" panose="02040503050406030204" pitchFamily="18" charset="0"/>
                              </a:rPr>
                              <m:t>0</m:t>
                            </m:r>
                          </m:sub>
                        </m:sSub>
                      </m:e>
                      <m:sup>
                        <m:r>
                          <a:rPr lang="en-US" altLang="ko-KR" sz="1600">
                            <a:solidFill>
                              <a:srgbClr val="000000"/>
                            </a:solidFill>
                            <a:latin typeface="Cambria Math" panose="02040503050406030204" pitchFamily="18" charset="0"/>
                          </a:rPr>
                          <m:t>𝑇</m:t>
                        </m:r>
                      </m:sup>
                    </m:sSup>
                  </m:oMath>
                </a14:m>
                <a:r>
                  <a:rPr lang="en-US" altLang="ko-KR" sz="1600" dirty="0">
                    <a:solidFill>
                      <a:srgbClr val="000000"/>
                    </a:solidFill>
                    <a:latin typeface="Helvetica" panose="020B0604020202020204" pitchFamily="34" charset="0"/>
                  </a:rPr>
                  <a:t> makes this information flow to </a:t>
                </a:r>
                <a14:m>
                  <m:oMath xmlns:m="http://schemas.openxmlformats.org/officeDocument/2006/math">
                    <m:r>
                      <a:rPr lang="en-US" altLang="ko-KR" sz="1600" i="1" dirty="0" smtClean="0">
                        <a:solidFill>
                          <a:srgbClr val="000000"/>
                        </a:solidFill>
                        <a:latin typeface="Cambria Math" panose="02040503050406030204" pitchFamily="18" charset="0"/>
                      </a:rPr>
                      <m:t>𝑊</m:t>
                    </m:r>
                  </m:oMath>
                </a14:m>
                <a:r>
                  <a:rPr lang="en-US" altLang="ko-KR" sz="1600" dirty="0">
                    <a:solidFill>
                      <a:srgbClr val="000000"/>
                    </a:solidFill>
                    <a:latin typeface="Helvetica" panose="020B0604020202020204" pitchFamily="34" charset="0"/>
                  </a:rPr>
                  <a:t>.</a:t>
                </a:r>
              </a:p>
              <a:p>
                <a:r>
                  <a:rPr lang="en-US" altLang="ko-KR" sz="1600" dirty="0">
                    <a:solidFill>
                      <a:srgbClr val="000000"/>
                    </a:solidFill>
                    <a:latin typeface="Helvetica" panose="020B0604020202020204" pitchFamily="34" charset="0"/>
                  </a:rPr>
                  <a:t>3. Repeat.</a:t>
                </a:r>
                <a:endParaRPr lang="ko-KR" altLang="en-US"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BD4CAB20-F5D4-4F71-8014-258575A562FF}"/>
                  </a:ext>
                </a:extLst>
              </p:cNvPr>
              <p:cNvSpPr>
                <a:spLocks noGrp="1" noRot="1" noChangeAspect="1" noMove="1" noResize="1" noEditPoints="1" noAdjustHandles="1" noChangeArrowheads="1" noChangeShapeType="1" noTextEdit="1"/>
              </p:cNvSpPr>
              <p:nvPr>
                <p:ph idx="1"/>
              </p:nvPr>
            </p:nvSpPr>
            <p:spPr>
              <a:blipFill>
                <a:blip r:embed="rId2"/>
                <a:stretch>
                  <a:fillRect l="-206" t="-98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13943195-5923-4E7A-957E-89F751B63375}"/>
              </a:ext>
            </a:extLst>
          </p:cNvPr>
          <p:cNvSpPr>
            <a:spLocks noGrp="1"/>
          </p:cNvSpPr>
          <p:nvPr>
            <p:ph type="sldNum" sz="quarter" idx="12"/>
          </p:nvPr>
        </p:nvSpPr>
        <p:spPr/>
        <p:txBody>
          <a:bodyPr/>
          <a:lstStyle/>
          <a:p>
            <a:fld id="{E404A0BA-372D-4ACC-886D-03471C3DC61A}" type="slidenum">
              <a:rPr lang="ko-KR" altLang="en-US" smtClean="0"/>
              <a:pPr/>
              <a:t>7</a:t>
            </a:fld>
            <a:endParaRPr lang="ko-KR" altLang="en-US" dirty="0"/>
          </a:p>
        </p:txBody>
      </p:sp>
      <p:pic>
        <p:nvPicPr>
          <p:cNvPr id="7" name="그림 6">
            <a:extLst>
              <a:ext uri="{FF2B5EF4-FFF2-40B4-BE49-F238E27FC236}">
                <a16:creationId xmlns:a16="http://schemas.microsoft.com/office/drawing/2014/main" id="{7FB75C4D-34DB-4B3F-BA13-523F9C266DF4}"/>
              </a:ext>
            </a:extLst>
          </p:cNvPr>
          <p:cNvPicPr>
            <a:picLocks noChangeAspect="1"/>
          </p:cNvPicPr>
          <p:nvPr/>
        </p:nvPicPr>
        <p:blipFill>
          <a:blip r:embed="rId3"/>
          <a:stretch>
            <a:fillRect/>
          </a:stretch>
        </p:blipFill>
        <p:spPr>
          <a:xfrm>
            <a:off x="6095995" y="2559792"/>
            <a:ext cx="4580203" cy="2399154"/>
          </a:xfrm>
          <a:prstGeom prst="rect">
            <a:avLst/>
          </a:prstGeom>
        </p:spPr>
      </p:pic>
      <p:pic>
        <p:nvPicPr>
          <p:cNvPr id="8" name="그림 7">
            <a:extLst>
              <a:ext uri="{FF2B5EF4-FFF2-40B4-BE49-F238E27FC236}">
                <a16:creationId xmlns:a16="http://schemas.microsoft.com/office/drawing/2014/main" id="{F9E39519-9640-4A48-94EA-E2E285CD3A45}"/>
              </a:ext>
            </a:extLst>
          </p:cNvPr>
          <p:cNvPicPr>
            <a:picLocks noChangeAspect="1"/>
          </p:cNvPicPr>
          <p:nvPr/>
        </p:nvPicPr>
        <p:blipFill>
          <a:blip r:embed="rId4"/>
          <a:stretch>
            <a:fillRect/>
          </a:stretch>
        </p:blipFill>
        <p:spPr>
          <a:xfrm>
            <a:off x="1772552" y="2428361"/>
            <a:ext cx="3895090" cy="2662016"/>
          </a:xfrm>
          <a:prstGeom prst="rect">
            <a:avLst/>
          </a:prstGeom>
        </p:spPr>
      </p:pic>
    </p:spTree>
    <p:extLst>
      <p:ext uri="{BB962C8B-B14F-4D97-AF65-F5344CB8AC3E}">
        <p14:creationId xmlns:p14="http://schemas.microsoft.com/office/powerpoint/2010/main" val="277232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Feedback Alignment (FA)</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p:txBody>
              <a:bodyPr>
                <a:normAutofit/>
              </a:bodyPr>
              <a:lstStyle/>
              <a:p>
                <a:r>
                  <a:rPr lang="en-US" altLang="ko-KR" sz="1600" dirty="0">
                    <a:solidFill>
                      <a:srgbClr val="000000"/>
                    </a:solidFill>
                    <a:latin typeface="Helvetica" panose="020B0604020202020204" pitchFamily="34" charset="0"/>
                  </a:rPr>
                  <a:t>By using a random fixed </a:t>
                </a:r>
                <a14:m>
                  <m:oMath xmlns:m="http://schemas.openxmlformats.org/officeDocument/2006/math">
                    <m:r>
                      <a:rPr lang="en-US" altLang="ko-KR" sz="1600" dirty="0">
                        <a:solidFill>
                          <a:srgbClr val="000000"/>
                        </a:solidFill>
                        <a:latin typeface="Cambria Math" panose="02040503050406030204" pitchFamily="18" charset="0"/>
                      </a:rPr>
                      <m:t>𝐵</m:t>
                    </m:r>
                  </m:oMath>
                </a14:m>
                <a:r>
                  <a:rPr lang="en-US" altLang="ko-KR" sz="1600" dirty="0">
                    <a:solidFill>
                      <a:srgbClr val="000000"/>
                    </a:solidFill>
                    <a:latin typeface="Helvetica" panose="020B0604020202020204" pitchFamily="34" charset="0"/>
                  </a:rPr>
                  <a:t>,  weight transport problem is solved, signaling that we do not necessarily need to recall </a:t>
                </a:r>
                <a14:m>
                  <m:oMath xmlns:m="http://schemas.openxmlformats.org/officeDocument/2006/math">
                    <m:r>
                      <a:rPr lang="en-US" altLang="ko-KR" sz="1600" i="1" dirty="0" smtClean="0">
                        <a:solidFill>
                          <a:srgbClr val="000000"/>
                        </a:solidFill>
                        <a:latin typeface="Cambria Math" panose="02040503050406030204" pitchFamily="18" charset="0"/>
                      </a:rPr>
                      <m:t>𝑊</m:t>
                    </m:r>
                  </m:oMath>
                </a14:m>
                <a:r>
                  <a:rPr lang="en-US" altLang="ko-KR" sz="1600" dirty="0">
                    <a:solidFill>
                      <a:srgbClr val="000000"/>
                    </a:solidFill>
                    <a:latin typeface="Helvetica" panose="020B0604020202020204" pitchFamily="34" charset="0"/>
                  </a:rPr>
                  <a:t> for backward pass.</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However, comparable performance with BP only shows in very simple, small networks.</a:t>
                </a: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Other following works try to create algorithms that can train deeper networks.</a:t>
                </a:r>
                <a:endParaRPr lang="ko-KR" altLang="en-US" sz="1600" dirty="0">
                  <a:solidFill>
                    <a:srgbClr val="000000"/>
                  </a:solidFill>
                  <a:latin typeface="Helvetica" panose="020B0604020202020204" pitchFamily="34" charset="0"/>
                </a:endParaRPr>
              </a:p>
            </p:txBody>
          </p:sp>
        </mc:Choice>
        <mc:Fallback xmlns="">
          <p:sp>
            <p:nvSpPr>
              <p:cNvPr id="3" name="내용 개체 틀 2">
                <a:extLst>
                  <a:ext uri="{FF2B5EF4-FFF2-40B4-BE49-F238E27FC236}">
                    <a16:creationId xmlns:a16="http://schemas.microsoft.com/office/drawing/2014/main" id="{7F71F850-78EE-44FE-8289-8C848285E22A}"/>
                  </a:ext>
                </a:extLst>
              </p:cNvPr>
              <p:cNvSpPr>
                <a:spLocks noGrp="1" noRot="1" noChangeAspect="1" noMove="1" noResize="1" noEditPoints="1" noAdjustHandles="1" noChangeArrowheads="1" noChangeShapeType="1" noTextEdit="1"/>
              </p:cNvSpPr>
              <p:nvPr>
                <p:ph idx="1"/>
              </p:nvPr>
            </p:nvSpPr>
            <p:spPr>
              <a:blipFill>
                <a:blip r:embed="rId2"/>
                <a:stretch>
                  <a:fillRect l="-206" t="-98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8</a:t>
            </a:fld>
            <a:endParaRPr lang="ko-KR" altLang="en-US" dirty="0"/>
          </a:p>
        </p:txBody>
      </p:sp>
    </p:spTree>
    <p:extLst>
      <p:ext uri="{BB962C8B-B14F-4D97-AF65-F5344CB8AC3E}">
        <p14:creationId xmlns:p14="http://schemas.microsoft.com/office/powerpoint/2010/main" val="1417775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9D7F86-8159-4817-86D4-E643BAF1D900}"/>
              </a:ext>
            </a:extLst>
          </p:cNvPr>
          <p:cNvSpPr>
            <a:spLocks noGrp="1"/>
          </p:cNvSpPr>
          <p:nvPr>
            <p:ph type="title"/>
          </p:nvPr>
        </p:nvSpPr>
        <p:spPr/>
        <p:txBody>
          <a:bodyPr/>
          <a:lstStyle/>
          <a:p>
            <a:r>
              <a:rPr lang="en-US" altLang="ko-KR" dirty="0">
                <a:solidFill>
                  <a:schemeClr val="tx1"/>
                </a:solidFill>
              </a:rPr>
              <a:t>Direct Feedback Alignment (DFA)</a:t>
            </a:r>
            <a:endParaRPr lang="ko-KR" altLang="en-US" dirty="0"/>
          </a:p>
        </p:txBody>
      </p:sp>
      <p:sp>
        <p:nvSpPr>
          <p:cNvPr id="3" name="내용 개체 틀 2">
            <a:extLst>
              <a:ext uri="{FF2B5EF4-FFF2-40B4-BE49-F238E27FC236}">
                <a16:creationId xmlns:a16="http://schemas.microsoft.com/office/drawing/2014/main" id="{7F71F850-78EE-44FE-8289-8C848285E22A}"/>
              </a:ext>
            </a:extLst>
          </p:cNvPr>
          <p:cNvSpPr>
            <a:spLocks noGrp="1"/>
          </p:cNvSpPr>
          <p:nvPr>
            <p:ph idx="1"/>
          </p:nvPr>
        </p:nvSpPr>
        <p:spPr/>
        <p:txBody>
          <a:bodyPr>
            <a:normAutofit/>
          </a:bodyPr>
          <a:lstStyle/>
          <a:p>
            <a:r>
              <a:rPr lang="en-US" altLang="ko-KR" sz="1600" dirty="0">
                <a:solidFill>
                  <a:srgbClr val="000000"/>
                </a:solidFill>
                <a:latin typeface="Helvetica" panose="020B0604020202020204" pitchFamily="34" charset="0"/>
              </a:rPr>
              <a:t>Instead of propagating error between neighboring layers, propagate layer </a:t>
            </a:r>
            <a:r>
              <a:rPr lang="en-US" altLang="ko-KR" sz="1600" b="1" dirty="0">
                <a:solidFill>
                  <a:srgbClr val="000000"/>
                </a:solidFill>
                <a:latin typeface="Helvetica" panose="020B0604020202020204" pitchFamily="34" charset="0"/>
              </a:rPr>
              <a:t>directly </a:t>
            </a:r>
            <a:r>
              <a:rPr lang="en-US" altLang="ko-KR" sz="1600" dirty="0">
                <a:solidFill>
                  <a:srgbClr val="000000"/>
                </a:solidFill>
                <a:latin typeface="Helvetica" panose="020B0604020202020204" pitchFamily="34" charset="0"/>
              </a:rPr>
              <a:t>from the top error to each layer below.</a:t>
            </a:r>
          </a:p>
          <a:p>
            <a:pPr lvl="1"/>
            <a:r>
              <a:rPr lang="en-US" altLang="ko-KR" sz="1200" dirty="0">
                <a:solidFill>
                  <a:srgbClr val="000000"/>
                </a:solidFill>
                <a:latin typeface="Helvetica" panose="020B0604020202020204" pitchFamily="34" charset="0"/>
              </a:rPr>
              <a:t>A. </a:t>
            </a:r>
            <a:r>
              <a:rPr lang="en-US" altLang="ko-KR" sz="1200" dirty="0" err="1">
                <a:solidFill>
                  <a:srgbClr val="000000"/>
                </a:solidFill>
                <a:latin typeface="Helvetica" panose="020B0604020202020204" pitchFamily="34" charset="0"/>
              </a:rPr>
              <a:t>Nøkland</a:t>
            </a:r>
            <a:r>
              <a:rPr lang="en-US" altLang="ko-KR" sz="1200" dirty="0">
                <a:solidFill>
                  <a:srgbClr val="000000"/>
                </a:solidFill>
                <a:latin typeface="Helvetica" panose="020B0604020202020204" pitchFamily="34" charset="0"/>
              </a:rPr>
              <a:t>, Advances in Neural Information Processing Systems 29 (NIPS 2016) (2016).</a:t>
            </a:r>
            <a:endParaRPr lang="en-US" altLang="ko-KR" sz="1600" dirty="0">
              <a:solidFill>
                <a:srgbClr val="000000"/>
              </a:solidFill>
              <a:latin typeface="Helvetica" panose="020B0604020202020204" pitchFamily="34" charset="0"/>
            </a:endParaRPr>
          </a:p>
          <a:p>
            <a:r>
              <a:rPr lang="en-US" altLang="ko-KR" sz="1600" dirty="0">
                <a:solidFill>
                  <a:srgbClr val="000000"/>
                </a:solidFill>
                <a:latin typeface="Helvetica" panose="020B0604020202020204" pitchFamily="34" charset="0"/>
              </a:rPr>
              <a:t>It can be thought as feedback alignment between each layer and the output loss.</a:t>
            </a:r>
            <a:endParaRPr lang="ko-KR" altLang="en-US" sz="1600" dirty="0">
              <a:solidFill>
                <a:srgbClr val="000000"/>
              </a:solidFill>
              <a:latin typeface="Helvetica" panose="020B0604020202020204" pitchFamily="34" charset="0"/>
            </a:endParaRPr>
          </a:p>
        </p:txBody>
      </p:sp>
      <p:sp>
        <p:nvSpPr>
          <p:cNvPr id="4" name="슬라이드 번호 개체 틀 3">
            <a:extLst>
              <a:ext uri="{FF2B5EF4-FFF2-40B4-BE49-F238E27FC236}">
                <a16:creationId xmlns:a16="http://schemas.microsoft.com/office/drawing/2014/main" id="{B42B980F-B744-4C1D-888C-972502917CFA}"/>
              </a:ext>
            </a:extLst>
          </p:cNvPr>
          <p:cNvSpPr>
            <a:spLocks noGrp="1"/>
          </p:cNvSpPr>
          <p:nvPr>
            <p:ph type="sldNum" sz="quarter" idx="12"/>
          </p:nvPr>
        </p:nvSpPr>
        <p:spPr/>
        <p:txBody>
          <a:bodyPr/>
          <a:lstStyle/>
          <a:p>
            <a:fld id="{E404A0BA-372D-4ACC-886D-03471C3DC61A}" type="slidenum">
              <a:rPr lang="ko-KR" altLang="en-US" smtClean="0"/>
              <a:pPr/>
              <a:t>9</a:t>
            </a:fld>
            <a:endParaRPr lang="ko-KR" altLang="en-US" dirty="0"/>
          </a:p>
        </p:txBody>
      </p:sp>
      <p:pic>
        <p:nvPicPr>
          <p:cNvPr id="7" name="그림 6">
            <a:extLst>
              <a:ext uri="{FF2B5EF4-FFF2-40B4-BE49-F238E27FC236}">
                <a16:creationId xmlns:a16="http://schemas.microsoft.com/office/drawing/2014/main" id="{16C13513-47E0-4916-85B7-FFA9E534BDC3}"/>
              </a:ext>
            </a:extLst>
          </p:cNvPr>
          <p:cNvPicPr>
            <a:picLocks noChangeAspect="1"/>
          </p:cNvPicPr>
          <p:nvPr/>
        </p:nvPicPr>
        <p:blipFill>
          <a:blip r:embed="rId2"/>
          <a:stretch>
            <a:fillRect/>
          </a:stretch>
        </p:blipFill>
        <p:spPr>
          <a:xfrm>
            <a:off x="3372049" y="2219085"/>
            <a:ext cx="5429430" cy="3388440"/>
          </a:xfrm>
          <a:prstGeom prst="rect">
            <a:avLst/>
          </a:prstGeom>
        </p:spPr>
      </p:pic>
    </p:spTree>
    <p:extLst>
      <p:ext uri="{BB962C8B-B14F-4D97-AF65-F5344CB8AC3E}">
        <p14:creationId xmlns:p14="http://schemas.microsoft.com/office/powerpoint/2010/main" val="303910992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MS">
      <a:majorFont>
        <a:latin typeface="Arial"/>
        <a:ea typeface="나눔고딕"/>
        <a:cs typeface=""/>
      </a:majorFont>
      <a:minorFont>
        <a:latin typeface="Arial"/>
        <a:ea typeface="나눔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51418</TotalTime>
  <Words>2495</Words>
  <Application>Microsoft Office PowerPoint</Application>
  <PresentationFormat>와이드스크린</PresentationFormat>
  <Paragraphs>339</Paragraphs>
  <Slides>31</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31</vt:i4>
      </vt:variant>
    </vt:vector>
  </HeadingPairs>
  <TitlesOfParts>
    <vt:vector size="41" baseType="lpstr">
      <vt:lpstr>HY견고딕</vt:lpstr>
      <vt:lpstr>Lucida Grande</vt:lpstr>
      <vt:lpstr>Microsoft YaHei UI</vt:lpstr>
      <vt:lpstr>맑은 고딕</vt:lpstr>
      <vt:lpstr>함초롬바탕</vt:lpstr>
      <vt:lpstr>Arial</vt:lpstr>
      <vt:lpstr>Cambria Math</vt:lpstr>
      <vt:lpstr>Helvetica</vt:lpstr>
      <vt:lpstr>Wingdings</vt:lpstr>
      <vt:lpstr>Office 테마</vt:lpstr>
      <vt:lpstr>Weight Transport Solution Algorithms and ASAP in Reverse Direction</vt:lpstr>
      <vt:lpstr>1</vt:lpstr>
      <vt:lpstr>Weight Transport Problem</vt:lpstr>
      <vt:lpstr>Feedback Alignment (FA)</vt:lpstr>
      <vt:lpstr>Feedback Alignment (FA) : Theoretical Aspect</vt:lpstr>
      <vt:lpstr>Feedback Alignment (FA) : Results</vt:lpstr>
      <vt:lpstr>Feedback Alignment (FA) : How the Model Actually Trains</vt:lpstr>
      <vt:lpstr>Feedback Alignment (FA)</vt:lpstr>
      <vt:lpstr>Direct Feedback Alignment (DFA)</vt:lpstr>
      <vt:lpstr>Direct Feedback Alignment (DFA) : Training Formulae</vt:lpstr>
      <vt:lpstr>Direct Feedback Alignment (DFA) : Theoretical Aspect</vt:lpstr>
      <vt:lpstr>Direct Feedback Alignment (DFA) : Results</vt:lpstr>
      <vt:lpstr>Local Learning (LL) </vt:lpstr>
      <vt:lpstr>Local Learning (LL) : Algorithm </vt:lpstr>
      <vt:lpstr>Local Learning (LL) : Efficiency in Operations &amp; Memory</vt:lpstr>
      <vt:lpstr>Local Learning (LL) : Results</vt:lpstr>
      <vt:lpstr>Activation Sharing with Asymmetric Paths (ASAP) : Algorithm</vt:lpstr>
      <vt:lpstr>Activation Sharing with Asymmetric Paths (ASAP) : Forward Alignment</vt:lpstr>
      <vt:lpstr>Activation Sharing with Asymmetric Paths (ASAP)</vt:lpstr>
      <vt:lpstr>Activation Sharing with Asymmetric Paths (ASAP) : Results</vt:lpstr>
      <vt:lpstr>2</vt:lpstr>
      <vt:lpstr>ASAP in Reverse Direction</vt:lpstr>
      <vt:lpstr>Chosen Model to Verify Performance Degradation/Enhancement</vt:lpstr>
      <vt:lpstr>Chosen Model to Verify Performance Degradation/Enhancement</vt:lpstr>
      <vt:lpstr>Chosen Model to Verify Performance Degradation/Enhancement</vt:lpstr>
      <vt:lpstr>CIFAR 10 (lr=0.03)</vt:lpstr>
      <vt:lpstr>CIFAR 10 (Best lr=0.0001)</vt:lpstr>
      <vt:lpstr>CIFAR 10 (lr=0.0001) k=2</vt:lpstr>
      <vt:lpstr>RASAP Results</vt:lpstr>
      <vt:lpstr>Possible Rough Explanation</vt:lpstr>
      <vt:lpstr>Further Interesting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Sunghoon</dc:creator>
  <cp:lastModifiedBy>김인하</cp:lastModifiedBy>
  <cp:revision>725</cp:revision>
  <dcterms:created xsi:type="dcterms:W3CDTF">2020-03-19T12:49:04Z</dcterms:created>
  <dcterms:modified xsi:type="dcterms:W3CDTF">2022-03-02T14:40:45Z</dcterms:modified>
</cp:coreProperties>
</file>